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1" r:id="rId4"/>
    <p:sldId id="262" r:id="rId5"/>
    <p:sldId id="263" r:id="rId6"/>
    <p:sldId id="264" r:id="rId7"/>
    <p:sldId id="286" r:id="rId8"/>
    <p:sldId id="265" r:id="rId9"/>
    <p:sldId id="266" r:id="rId10"/>
    <p:sldId id="287" r:id="rId11"/>
    <p:sldId id="275" r:id="rId12"/>
    <p:sldId id="268" r:id="rId13"/>
    <p:sldId id="269" r:id="rId14"/>
    <p:sldId id="270" r:id="rId15"/>
    <p:sldId id="294" r:id="rId16"/>
    <p:sldId id="267" r:id="rId17"/>
    <p:sldId id="295" r:id="rId18"/>
    <p:sldId id="282" r:id="rId19"/>
    <p:sldId id="292" r:id="rId20"/>
    <p:sldId id="291" r:id="rId21"/>
    <p:sldId id="281" r:id="rId22"/>
    <p:sldId id="290" r:id="rId23"/>
    <p:sldId id="277" r:id="rId24"/>
    <p:sldId id="278" r:id="rId25"/>
    <p:sldId id="279" r:id="rId26"/>
    <p:sldId id="280" r:id="rId27"/>
    <p:sldId id="288" r:id="rId28"/>
    <p:sldId id="289" r:id="rId29"/>
    <p:sldId id="293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summary!$B$37:$C$37</c:f>
              <c:strCache>
                <c:ptCount val="1"/>
                <c:pt idx="0">
                  <c:v>GDP growth</c:v>
                </c:pt>
              </c:strCache>
            </c:strRef>
          </c:tx>
          <c:marker>
            <c:symbol val="none"/>
          </c:marker>
          <c:cat>
            <c:numRef>
              <c:f>summary!$D$36:$P$36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summary!$D$37:$P$37</c:f>
              <c:numCache>
                <c:formatCode>0.0%</c:formatCode>
                <c:ptCount val="13"/>
                <c:pt idx="0">
                  <c:v>2.8853652434727393E-2</c:v>
                </c:pt>
                <c:pt idx="1">
                  <c:v>2.4329372406403343E-2</c:v>
                </c:pt>
                <c:pt idx="2">
                  <c:v>3.8148503693810287E-2</c:v>
                </c:pt>
                <c:pt idx="3">
                  <c:v>2.9081902732547984E-2</c:v>
                </c:pt>
                <c:pt idx="4">
                  <c:v>2.7742394953708348E-2</c:v>
                </c:pt>
                <c:pt idx="5">
                  <c:v>2.6004387389028358E-2</c:v>
                </c:pt>
                <c:pt idx="6">
                  <c:v>3.6326768790919006E-2</c:v>
                </c:pt>
                <c:pt idx="7">
                  <c:v>-9.6789161997275011E-3</c:v>
                </c:pt>
                <c:pt idx="8">
                  <c:v>-3.9744617610825407E-2</c:v>
                </c:pt>
                <c:pt idx="9">
                  <c:v>1.7993857933580784E-2</c:v>
                </c:pt>
                <c:pt idx="10">
                  <c:v>9.9227308783354073E-3</c:v>
                </c:pt>
                <c:pt idx="11">
                  <c:v>2.7265663091173859E-3</c:v>
                </c:pt>
                <c:pt idx="12">
                  <c:v>5.560624789643592E-3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summary!$B$38:$C$38</c:f>
              <c:strCache>
                <c:ptCount val="1"/>
                <c:pt idx="0">
                  <c:v>inv growth</c:v>
                </c:pt>
              </c:strCache>
            </c:strRef>
          </c:tx>
          <c:marker>
            <c:symbol val="none"/>
          </c:marker>
          <c:cat>
            <c:numRef>
              <c:f>summary!$D$36:$P$36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summary!$D$38:$P$38</c:f>
              <c:numCache>
                <c:formatCode>0.0%</c:formatCode>
                <c:ptCount val="13"/>
                <c:pt idx="0">
                  <c:v>2.6256246525874698E-2</c:v>
                </c:pt>
                <c:pt idx="1">
                  <c:v>3.7034208220536852E-2</c:v>
                </c:pt>
                <c:pt idx="2">
                  <c:v>1.1558454087237336E-2</c:v>
                </c:pt>
                <c:pt idx="3">
                  <c:v>4.9953058768575899E-2</c:v>
                </c:pt>
                <c:pt idx="4">
                  <c:v>2.400457090394981E-2</c:v>
                </c:pt>
                <c:pt idx="5">
                  <c:v>6.3407713327833307E-2</c:v>
                </c:pt>
                <c:pt idx="6">
                  <c:v>8.1508658209591647E-2</c:v>
                </c:pt>
                <c:pt idx="7">
                  <c:v>-4.6310314185472733E-2</c:v>
                </c:pt>
                <c:pt idx="8">
                  <c:v>-0.13696830192715492</c:v>
                </c:pt>
                <c:pt idx="9">
                  <c:v>3.5037984223914166E-2</c:v>
                </c:pt>
                <c:pt idx="10">
                  <c:v>-2.8902626006960475E-2</c:v>
                </c:pt>
                <c:pt idx="11">
                  <c:v>1.5484661949374041E-2</c:v>
                </c:pt>
                <c:pt idx="12">
                  <c:v>1.8195288761300842E-2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summary!$B$39:$C$39</c:f>
              <c:strCache>
                <c:ptCount val="1"/>
                <c:pt idx="0">
                  <c:v>cons growth</c:v>
                </c:pt>
              </c:strCache>
            </c:strRef>
          </c:tx>
          <c:marker>
            <c:symbol val="none"/>
          </c:marker>
          <c:cat>
            <c:numRef>
              <c:f>summary!$D$36:$P$36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summary!$D$39:$P$39</c:f>
              <c:numCache>
                <c:formatCode>0.0%</c:formatCode>
                <c:ptCount val="13"/>
                <c:pt idx="0">
                  <c:v>3.8471689447221478E-2</c:v>
                </c:pt>
                <c:pt idx="1">
                  <c:v>3.8883127174686595E-2</c:v>
                </c:pt>
                <c:pt idx="2">
                  <c:v>3.5847288618653647E-2</c:v>
                </c:pt>
                <c:pt idx="3">
                  <c:v>3.1765689408488562E-2</c:v>
                </c:pt>
                <c:pt idx="4">
                  <c:v>2.5629744919321695E-2</c:v>
                </c:pt>
                <c:pt idx="5">
                  <c:v>1.484365233632956E-2</c:v>
                </c:pt>
                <c:pt idx="6">
                  <c:v>2.7443407670676694E-2</c:v>
                </c:pt>
                <c:pt idx="7">
                  <c:v>-1.6053499519261393E-2</c:v>
                </c:pt>
                <c:pt idx="8">
                  <c:v>-3.0888427543085087E-2</c:v>
                </c:pt>
                <c:pt idx="9">
                  <c:v>1.3418527673471519E-2</c:v>
                </c:pt>
                <c:pt idx="10">
                  <c:v>-8.0145249352668937E-3</c:v>
                </c:pt>
                <c:pt idx="11">
                  <c:v>1.1759957045239361E-2</c:v>
                </c:pt>
                <c:pt idx="12">
                  <c:v>8.4622538588898892E-3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09120"/>
        <c:axId val="40310656"/>
      </c:lineChart>
      <c:catAx>
        <c:axId val="403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310656"/>
        <c:crosses val="autoZero"/>
        <c:auto val="1"/>
        <c:lblAlgn val="ctr"/>
        <c:lblOffset val="100"/>
        <c:noMultiLvlLbl val="0"/>
      </c:catAx>
      <c:valAx>
        <c:axId val="403106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0309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4AA22-1622-412F-834C-B92671EEE7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90E4864-7F80-4B8D-83E6-D90AEC98D553}">
      <dgm:prSet phldrT="[Text]"/>
      <dgm:spPr/>
      <dgm:t>
        <a:bodyPr/>
        <a:lstStyle/>
        <a:p>
          <a:r>
            <a:rPr lang="en-GB" dirty="0" smtClean="0"/>
            <a:t>Schools of thought in macroeconomics</a:t>
          </a:r>
          <a:endParaRPr lang="de-DE" dirty="0"/>
        </a:p>
      </dgm:t>
    </dgm:pt>
    <dgm:pt modelId="{7380D78D-B81A-43AF-BC2C-FCF0F27288BA}" type="parTrans" cxnId="{6A7B451E-253B-4F29-B028-DCABB4EDBA3D}">
      <dgm:prSet/>
      <dgm:spPr/>
      <dgm:t>
        <a:bodyPr/>
        <a:lstStyle/>
        <a:p>
          <a:endParaRPr lang="de-DE"/>
        </a:p>
      </dgm:t>
    </dgm:pt>
    <dgm:pt modelId="{695C5D5F-7142-4491-BC93-6CEB2D48D075}" type="sibTrans" cxnId="{6A7B451E-253B-4F29-B028-DCABB4EDBA3D}">
      <dgm:prSet/>
      <dgm:spPr/>
      <dgm:t>
        <a:bodyPr/>
        <a:lstStyle/>
        <a:p>
          <a:endParaRPr lang="de-DE"/>
        </a:p>
      </dgm:t>
    </dgm:pt>
    <dgm:pt modelId="{831DABEA-8285-4080-8425-4F156434BC3B}">
      <dgm:prSet phldrT="[Text]"/>
      <dgm:spPr/>
      <dgm:t>
        <a:bodyPr/>
        <a:lstStyle/>
        <a:p>
          <a:r>
            <a:rPr lang="en-GB" dirty="0" smtClean="0"/>
            <a:t>Marx</a:t>
          </a:r>
          <a:endParaRPr lang="de-DE" dirty="0"/>
        </a:p>
      </dgm:t>
    </dgm:pt>
    <dgm:pt modelId="{1AE12CFF-B371-4E9A-A192-BA2B26805AE3}" type="parTrans" cxnId="{7CBA52BD-0893-4E2F-926B-7307511E1545}">
      <dgm:prSet/>
      <dgm:spPr/>
      <dgm:t>
        <a:bodyPr/>
        <a:lstStyle/>
        <a:p>
          <a:endParaRPr lang="de-DE"/>
        </a:p>
      </dgm:t>
    </dgm:pt>
    <dgm:pt modelId="{31E4AC6E-2364-4E5E-8AC1-C95F4E6209FE}" type="sibTrans" cxnId="{7CBA52BD-0893-4E2F-926B-7307511E1545}">
      <dgm:prSet/>
      <dgm:spPr/>
      <dgm:t>
        <a:bodyPr/>
        <a:lstStyle/>
        <a:p>
          <a:endParaRPr lang="de-DE"/>
        </a:p>
      </dgm:t>
    </dgm:pt>
    <dgm:pt modelId="{61C73BFE-4941-49FB-B5B1-F4F1DE2DC731}">
      <dgm:prSet phldrT="[Text]"/>
      <dgm:spPr/>
      <dgm:t>
        <a:bodyPr/>
        <a:lstStyle/>
        <a:p>
          <a:r>
            <a:rPr lang="en-GB" dirty="0" smtClean="0"/>
            <a:t>Keynes </a:t>
          </a:r>
        </a:p>
      </dgm:t>
    </dgm:pt>
    <dgm:pt modelId="{77C6B2C4-EB59-40B2-8CEC-FCBE2544DCA8}" type="parTrans" cxnId="{32A969D6-F869-425B-AF5C-34DEC570BD79}">
      <dgm:prSet/>
      <dgm:spPr/>
      <dgm:t>
        <a:bodyPr/>
        <a:lstStyle/>
        <a:p>
          <a:endParaRPr lang="de-DE"/>
        </a:p>
      </dgm:t>
    </dgm:pt>
    <dgm:pt modelId="{0FF34F82-D727-4248-97E9-8AE9CBCC8F90}" type="sibTrans" cxnId="{32A969D6-F869-425B-AF5C-34DEC570BD79}">
      <dgm:prSet/>
      <dgm:spPr/>
      <dgm:t>
        <a:bodyPr/>
        <a:lstStyle/>
        <a:p>
          <a:endParaRPr lang="de-DE"/>
        </a:p>
      </dgm:t>
    </dgm:pt>
    <dgm:pt modelId="{52482403-48FF-400D-AD5D-AD2C6C22C43B}">
      <dgm:prSet phldrT="[Text]"/>
      <dgm:spPr/>
      <dgm:t>
        <a:bodyPr/>
        <a:lstStyle/>
        <a:p>
          <a:r>
            <a:rPr lang="en-GB" dirty="0" smtClean="0"/>
            <a:t>neoclassical</a:t>
          </a:r>
          <a:endParaRPr lang="de-DE" dirty="0"/>
        </a:p>
      </dgm:t>
    </dgm:pt>
    <dgm:pt modelId="{48567311-FF8C-4CA3-93C3-27331F4CDCC2}" type="parTrans" cxnId="{79F6F0D4-7683-445C-9FBA-69971B440263}">
      <dgm:prSet/>
      <dgm:spPr/>
      <dgm:t>
        <a:bodyPr/>
        <a:lstStyle/>
        <a:p>
          <a:endParaRPr lang="de-DE"/>
        </a:p>
      </dgm:t>
    </dgm:pt>
    <dgm:pt modelId="{0BE3C579-EDD1-48C5-90EE-54E0DA9A97A5}" type="sibTrans" cxnId="{79F6F0D4-7683-445C-9FBA-69971B440263}">
      <dgm:prSet/>
      <dgm:spPr/>
      <dgm:t>
        <a:bodyPr/>
        <a:lstStyle/>
        <a:p>
          <a:endParaRPr lang="de-DE"/>
        </a:p>
      </dgm:t>
    </dgm:pt>
    <dgm:pt modelId="{BCFC75EA-AEAD-40D6-B7FE-136489291D0B}" type="asst">
      <dgm:prSet/>
      <dgm:spPr/>
      <dgm:t>
        <a:bodyPr/>
        <a:lstStyle/>
        <a:p>
          <a:r>
            <a:rPr lang="en-GB" dirty="0" smtClean="0"/>
            <a:t>Post-</a:t>
          </a:r>
          <a:r>
            <a:rPr lang="en-GB" dirty="0" err="1" smtClean="0"/>
            <a:t>keynesians</a:t>
          </a:r>
          <a:endParaRPr lang="de-DE" dirty="0"/>
        </a:p>
      </dgm:t>
    </dgm:pt>
    <dgm:pt modelId="{0F29B1C8-A3EB-42AB-8C7C-5BB946310069}" type="parTrans" cxnId="{DE130CC4-F087-40EA-BD39-1E81C0B3F8E5}">
      <dgm:prSet/>
      <dgm:spPr/>
      <dgm:t>
        <a:bodyPr/>
        <a:lstStyle/>
        <a:p>
          <a:endParaRPr lang="de-DE"/>
        </a:p>
      </dgm:t>
    </dgm:pt>
    <dgm:pt modelId="{EF00323E-8817-40B2-88BE-1ED1A3989D97}" type="sibTrans" cxnId="{DE130CC4-F087-40EA-BD39-1E81C0B3F8E5}">
      <dgm:prSet/>
      <dgm:spPr/>
      <dgm:t>
        <a:bodyPr/>
        <a:lstStyle/>
        <a:p>
          <a:endParaRPr lang="de-DE"/>
        </a:p>
      </dgm:t>
    </dgm:pt>
    <dgm:pt modelId="{AB4D47E8-0C4C-4011-9400-E24CCD717CDE}" type="asst">
      <dgm:prSet/>
      <dgm:spPr/>
      <dgm:t>
        <a:bodyPr/>
        <a:lstStyle/>
        <a:p>
          <a:r>
            <a:rPr lang="en-GB" dirty="0" smtClean="0"/>
            <a:t>Synthesis Keynesians</a:t>
          </a:r>
          <a:endParaRPr lang="de-DE" dirty="0"/>
        </a:p>
      </dgm:t>
    </dgm:pt>
    <dgm:pt modelId="{C1C98631-9816-4F6B-94A7-FF3308777C3E}" type="parTrans" cxnId="{E124B5E0-29D6-403A-8F79-71462D61C75A}">
      <dgm:prSet/>
      <dgm:spPr/>
      <dgm:t>
        <a:bodyPr/>
        <a:lstStyle/>
        <a:p>
          <a:endParaRPr lang="de-DE"/>
        </a:p>
      </dgm:t>
    </dgm:pt>
    <dgm:pt modelId="{F14931E0-2886-49FB-BCB8-5A79ACCFC037}" type="sibTrans" cxnId="{E124B5E0-29D6-403A-8F79-71462D61C75A}">
      <dgm:prSet/>
      <dgm:spPr/>
      <dgm:t>
        <a:bodyPr/>
        <a:lstStyle/>
        <a:p>
          <a:endParaRPr lang="de-DE"/>
        </a:p>
      </dgm:t>
    </dgm:pt>
    <dgm:pt modelId="{70B580AA-CA00-42BE-BC4B-AF6D86E1210A}">
      <dgm:prSet custT="1"/>
      <dgm:spPr/>
      <dgm:t>
        <a:bodyPr/>
        <a:lstStyle/>
        <a:p>
          <a:pPr algn="ctr"/>
          <a:r>
            <a:rPr lang="en-GB" sz="2800" dirty="0" smtClean="0"/>
            <a:t>New </a:t>
          </a:r>
          <a:r>
            <a:rPr lang="en-GB" sz="2800" dirty="0" err="1" smtClean="0"/>
            <a:t>Classcial</a:t>
          </a:r>
          <a:r>
            <a:rPr lang="en-GB" sz="2800" dirty="0" smtClean="0"/>
            <a:t> Econ</a:t>
          </a:r>
        </a:p>
        <a:p>
          <a:pPr algn="l"/>
          <a:r>
            <a:rPr lang="en-GB" sz="1400" dirty="0" smtClean="0"/>
            <a:t>Monetarism</a:t>
          </a:r>
        </a:p>
        <a:p>
          <a:pPr algn="l"/>
          <a:r>
            <a:rPr lang="en-GB" sz="1400" dirty="0" smtClean="0"/>
            <a:t>Rational Expectations</a:t>
          </a:r>
        </a:p>
        <a:p>
          <a:pPr algn="l"/>
          <a:r>
            <a:rPr lang="en-GB" sz="1400" dirty="0" smtClean="0"/>
            <a:t>RBC</a:t>
          </a:r>
          <a:endParaRPr lang="de-DE" sz="1800" dirty="0"/>
        </a:p>
      </dgm:t>
    </dgm:pt>
    <dgm:pt modelId="{A2311C9A-BB9F-4F1A-9547-B364E9DD1814}" type="parTrans" cxnId="{D6E54577-A0FD-49BD-A35B-150420EDED09}">
      <dgm:prSet/>
      <dgm:spPr/>
      <dgm:t>
        <a:bodyPr/>
        <a:lstStyle/>
        <a:p>
          <a:endParaRPr lang="de-DE"/>
        </a:p>
      </dgm:t>
    </dgm:pt>
    <dgm:pt modelId="{EC0F9BCD-71A0-416D-A362-4E6AD83CEFEE}" type="sibTrans" cxnId="{D6E54577-A0FD-49BD-A35B-150420EDED09}">
      <dgm:prSet/>
      <dgm:spPr/>
      <dgm:t>
        <a:bodyPr/>
        <a:lstStyle/>
        <a:p>
          <a:endParaRPr lang="de-DE"/>
        </a:p>
      </dgm:t>
    </dgm:pt>
    <dgm:pt modelId="{02D8BADD-D264-4D65-B2F1-1CBDDCFB9838}">
      <dgm:prSet/>
      <dgm:spPr/>
      <dgm:t>
        <a:bodyPr/>
        <a:lstStyle/>
        <a:p>
          <a:r>
            <a:rPr lang="en-GB" dirty="0" smtClean="0"/>
            <a:t>New Keynesians</a:t>
          </a:r>
          <a:endParaRPr lang="de-DE" dirty="0"/>
        </a:p>
      </dgm:t>
    </dgm:pt>
    <dgm:pt modelId="{9F378CBC-C744-4BAF-8167-BC6912FCECE5}" type="parTrans" cxnId="{0F0E8ABD-79E5-483A-A60E-ADDFBEF2BD69}">
      <dgm:prSet/>
      <dgm:spPr/>
      <dgm:t>
        <a:bodyPr/>
        <a:lstStyle/>
        <a:p>
          <a:endParaRPr lang="de-DE"/>
        </a:p>
      </dgm:t>
    </dgm:pt>
    <dgm:pt modelId="{E8CE3128-BAA1-47E8-B666-7664C75D754A}" type="sibTrans" cxnId="{0F0E8ABD-79E5-483A-A60E-ADDFBEF2BD69}">
      <dgm:prSet/>
      <dgm:spPr/>
      <dgm:t>
        <a:bodyPr/>
        <a:lstStyle/>
        <a:p>
          <a:endParaRPr lang="de-DE"/>
        </a:p>
      </dgm:t>
    </dgm:pt>
    <dgm:pt modelId="{C4F3AF6A-CE61-42B3-9ED5-D2839290BCB5}" type="pres">
      <dgm:prSet presAssocID="{BAA4AA22-1622-412F-834C-B92671EEE7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157D982-787D-46FA-97B6-6627B96E024A}" type="pres">
      <dgm:prSet presAssocID="{790E4864-7F80-4B8D-83E6-D90AEC98D553}" presName="hierRoot1" presStyleCnt="0">
        <dgm:presLayoutVars>
          <dgm:hierBranch val="init"/>
        </dgm:presLayoutVars>
      </dgm:prSet>
      <dgm:spPr/>
    </dgm:pt>
    <dgm:pt modelId="{2C421824-86C1-48FF-A21D-81C1C6FD78AB}" type="pres">
      <dgm:prSet presAssocID="{790E4864-7F80-4B8D-83E6-D90AEC98D553}" presName="rootComposite1" presStyleCnt="0"/>
      <dgm:spPr/>
    </dgm:pt>
    <dgm:pt modelId="{3C2D05D3-F96F-403F-B7D2-B5AFB91A7FC6}" type="pres">
      <dgm:prSet presAssocID="{790E4864-7F80-4B8D-83E6-D90AEC98D553}" presName="rootText1" presStyleLbl="node0" presStyleIdx="0" presStyleCnt="1" custScaleX="309975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de-DE"/>
        </a:p>
      </dgm:t>
    </dgm:pt>
    <dgm:pt modelId="{62A3CDCE-42B4-4458-BBCC-30A7C7BC8729}" type="pres">
      <dgm:prSet presAssocID="{790E4864-7F80-4B8D-83E6-D90AEC98D553}" presName="rootConnector1" presStyleLbl="node1" presStyleIdx="0" presStyleCnt="0"/>
      <dgm:spPr/>
      <dgm:t>
        <a:bodyPr/>
        <a:lstStyle/>
        <a:p>
          <a:endParaRPr lang="de-DE"/>
        </a:p>
      </dgm:t>
    </dgm:pt>
    <dgm:pt modelId="{45D99E9D-901A-4B19-9603-6E583950B770}" type="pres">
      <dgm:prSet presAssocID="{790E4864-7F80-4B8D-83E6-D90AEC98D553}" presName="hierChild2" presStyleCnt="0"/>
      <dgm:spPr/>
    </dgm:pt>
    <dgm:pt modelId="{9351DE84-F475-4157-8036-07583513D1A0}" type="pres">
      <dgm:prSet presAssocID="{1AE12CFF-B371-4E9A-A192-BA2B26805AE3}" presName="Name37" presStyleLbl="parChTrans1D2" presStyleIdx="0" presStyleCnt="3"/>
      <dgm:spPr/>
      <dgm:t>
        <a:bodyPr/>
        <a:lstStyle/>
        <a:p>
          <a:endParaRPr lang="de-DE"/>
        </a:p>
      </dgm:t>
    </dgm:pt>
    <dgm:pt modelId="{89BD7D9B-D1F0-43FB-8075-E96CA6874B60}" type="pres">
      <dgm:prSet presAssocID="{831DABEA-8285-4080-8425-4F156434BC3B}" presName="hierRoot2" presStyleCnt="0">
        <dgm:presLayoutVars>
          <dgm:hierBranch val="init"/>
        </dgm:presLayoutVars>
      </dgm:prSet>
      <dgm:spPr/>
    </dgm:pt>
    <dgm:pt modelId="{FEEFECCF-CEEC-4495-B2F4-0302F68C7582}" type="pres">
      <dgm:prSet presAssocID="{831DABEA-8285-4080-8425-4F156434BC3B}" presName="rootComposite" presStyleCnt="0"/>
      <dgm:spPr/>
    </dgm:pt>
    <dgm:pt modelId="{662F6A62-3619-48BC-A9B6-A2ACA603C45D}" type="pres">
      <dgm:prSet presAssocID="{831DABEA-8285-4080-8425-4F156434BC3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EEBFA71-3828-4001-A840-04459BFC787D}" type="pres">
      <dgm:prSet presAssocID="{831DABEA-8285-4080-8425-4F156434BC3B}" presName="rootConnector" presStyleLbl="node2" presStyleIdx="0" presStyleCnt="3"/>
      <dgm:spPr/>
      <dgm:t>
        <a:bodyPr/>
        <a:lstStyle/>
        <a:p>
          <a:endParaRPr lang="de-DE"/>
        </a:p>
      </dgm:t>
    </dgm:pt>
    <dgm:pt modelId="{009DF249-D6DA-40D3-A8D1-83EBED85BD5D}" type="pres">
      <dgm:prSet presAssocID="{831DABEA-8285-4080-8425-4F156434BC3B}" presName="hierChild4" presStyleCnt="0"/>
      <dgm:spPr/>
    </dgm:pt>
    <dgm:pt modelId="{D7837C06-0277-437A-BFF6-83B8D10C514D}" type="pres">
      <dgm:prSet presAssocID="{831DABEA-8285-4080-8425-4F156434BC3B}" presName="hierChild5" presStyleCnt="0"/>
      <dgm:spPr/>
    </dgm:pt>
    <dgm:pt modelId="{4C11E797-85C5-4328-B817-DE4C8828AA75}" type="pres">
      <dgm:prSet presAssocID="{77C6B2C4-EB59-40B2-8CEC-FCBE2544DCA8}" presName="Name37" presStyleLbl="parChTrans1D2" presStyleIdx="1" presStyleCnt="3"/>
      <dgm:spPr/>
      <dgm:t>
        <a:bodyPr/>
        <a:lstStyle/>
        <a:p>
          <a:endParaRPr lang="de-DE"/>
        </a:p>
      </dgm:t>
    </dgm:pt>
    <dgm:pt modelId="{50E6992E-16DF-40A1-AE31-C19291A07505}" type="pres">
      <dgm:prSet presAssocID="{61C73BFE-4941-49FB-B5B1-F4F1DE2DC731}" presName="hierRoot2" presStyleCnt="0">
        <dgm:presLayoutVars>
          <dgm:hierBranch val="init"/>
        </dgm:presLayoutVars>
      </dgm:prSet>
      <dgm:spPr/>
    </dgm:pt>
    <dgm:pt modelId="{54D35CFD-F4A4-4FFE-9DD1-67EFF2F5822D}" type="pres">
      <dgm:prSet presAssocID="{61C73BFE-4941-49FB-B5B1-F4F1DE2DC731}" presName="rootComposite" presStyleCnt="0"/>
      <dgm:spPr/>
    </dgm:pt>
    <dgm:pt modelId="{F1BC7AA1-A1B9-40E0-8472-D455E748B25F}" type="pres">
      <dgm:prSet presAssocID="{61C73BFE-4941-49FB-B5B1-F4F1DE2DC73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316D350-827E-48B2-BD13-970449368198}" type="pres">
      <dgm:prSet presAssocID="{61C73BFE-4941-49FB-B5B1-F4F1DE2DC731}" presName="rootConnector" presStyleLbl="node2" presStyleIdx="1" presStyleCnt="3"/>
      <dgm:spPr/>
      <dgm:t>
        <a:bodyPr/>
        <a:lstStyle/>
        <a:p>
          <a:endParaRPr lang="de-DE"/>
        </a:p>
      </dgm:t>
    </dgm:pt>
    <dgm:pt modelId="{33A8EDFC-86C1-4BD2-85B9-81C216F4551D}" type="pres">
      <dgm:prSet presAssocID="{61C73BFE-4941-49FB-B5B1-F4F1DE2DC731}" presName="hierChild4" presStyleCnt="0"/>
      <dgm:spPr/>
    </dgm:pt>
    <dgm:pt modelId="{21EDE3AF-D39C-43FC-9EFA-0E0F330346ED}" type="pres">
      <dgm:prSet presAssocID="{61C73BFE-4941-49FB-B5B1-F4F1DE2DC731}" presName="hierChild5" presStyleCnt="0"/>
      <dgm:spPr/>
    </dgm:pt>
    <dgm:pt modelId="{D877989E-52FD-4BB1-862D-DD7F9E0D7244}" type="pres">
      <dgm:prSet presAssocID="{0F29B1C8-A3EB-42AB-8C7C-5BB946310069}" presName="Name111" presStyleLbl="parChTrans1D3" presStyleIdx="0" presStyleCnt="3"/>
      <dgm:spPr/>
      <dgm:t>
        <a:bodyPr/>
        <a:lstStyle/>
        <a:p>
          <a:endParaRPr lang="de-DE"/>
        </a:p>
      </dgm:t>
    </dgm:pt>
    <dgm:pt modelId="{780543BA-4CDE-464A-85D9-B2FCAE0CA84F}" type="pres">
      <dgm:prSet presAssocID="{BCFC75EA-AEAD-40D6-B7FE-136489291D0B}" presName="hierRoot3" presStyleCnt="0">
        <dgm:presLayoutVars>
          <dgm:hierBranch val="init"/>
        </dgm:presLayoutVars>
      </dgm:prSet>
      <dgm:spPr/>
    </dgm:pt>
    <dgm:pt modelId="{EE8DB5FD-8E7A-4A72-85BF-2DBDDD9E7C90}" type="pres">
      <dgm:prSet presAssocID="{BCFC75EA-AEAD-40D6-B7FE-136489291D0B}" presName="rootComposite3" presStyleCnt="0"/>
      <dgm:spPr/>
    </dgm:pt>
    <dgm:pt modelId="{1F0908C8-CAAA-4408-AD1F-60C7C5BE97A1}" type="pres">
      <dgm:prSet presAssocID="{BCFC75EA-AEAD-40D6-B7FE-136489291D0B}" presName="rootText3" presStyleLbl="asst2" presStyleIdx="0" presStyleCnt="2" custLinFactNeighborX="1220" custLinFactNeighborY="9461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B8C2A8-A748-40A8-B241-D5E606EC9B09}" type="pres">
      <dgm:prSet presAssocID="{BCFC75EA-AEAD-40D6-B7FE-136489291D0B}" presName="rootConnector3" presStyleLbl="asst2" presStyleIdx="0" presStyleCnt="2"/>
      <dgm:spPr/>
      <dgm:t>
        <a:bodyPr/>
        <a:lstStyle/>
        <a:p>
          <a:endParaRPr lang="de-DE"/>
        </a:p>
      </dgm:t>
    </dgm:pt>
    <dgm:pt modelId="{48548CA7-848C-4714-B662-9D55C8790013}" type="pres">
      <dgm:prSet presAssocID="{BCFC75EA-AEAD-40D6-B7FE-136489291D0B}" presName="hierChild6" presStyleCnt="0"/>
      <dgm:spPr/>
    </dgm:pt>
    <dgm:pt modelId="{B9E7E6A6-FC4E-4D9F-9CAE-BDCE7511F4F0}" type="pres">
      <dgm:prSet presAssocID="{BCFC75EA-AEAD-40D6-B7FE-136489291D0B}" presName="hierChild7" presStyleCnt="0"/>
      <dgm:spPr/>
    </dgm:pt>
    <dgm:pt modelId="{33C5B80B-7C66-43F8-96A9-843AA7A955DA}" type="pres">
      <dgm:prSet presAssocID="{C1C98631-9816-4F6B-94A7-FF3308777C3E}" presName="Name111" presStyleLbl="parChTrans1D3" presStyleIdx="1" presStyleCnt="3"/>
      <dgm:spPr/>
      <dgm:t>
        <a:bodyPr/>
        <a:lstStyle/>
        <a:p>
          <a:endParaRPr lang="de-DE"/>
        </a:p>
      </dgm:t>
    </dgm:pt>
    <dgm:pt modelId="{D2025C3A-AC98-49E6-846A-3E776EC9AC6A}" type="pres">
      <dgm:prSet presAssocID="{AB4D47E8-0C4C-4011-9400-E24CCD717CDE}" presName="hierRoot3" presStyleCnt="0">
        <dgm:presLayoutVars>
          <dgm:hierBranch val="init"/>
        </dgm:presLayoutVars>
      </dgm:prSet>
      <dgm:spPr/>
    </dgm:pt>
    <dgm:pt modelId="{489C1015-F16D-436E-A0B3-0C22BBE9D151}" type="pres">
      <dgm:prSet presAssocID="{AB4D47E8-0C4C-4011-9400-E24CCD717CDE}" presName="rootComposite3" presStyleCnt="0"/>
      <dgm:spPr/>
    </dgm:pt>
    <dgm:pt modelId="{F83A9397-F77D-43F7-8021-6D6E8CFAA0BB}" type="pres">
      <dgm:prSet presAssocID="{AB4D47E8-0C4C-4011-9400-E24CCD717CDE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5286CF0-11AD-45BC-8F90-814FC15733CE}" type="pres">
      <dgm:prSet presAssocID="{AB4D47E8-0C4C-4011-9400-E24CCD717CDE}" presName="rootConnector3" presStyleLbl="asst2" presStyleIdx="1" presStyleCnt="2"/>
      <dgm:spPr/>
      <dgm:t>
        <a:bodyPr/>
        <a:lstStyle/>
        <a:p>
          <a:endParaRPr lang="de-DE"/>
        </a:p>
      </dgm:t>
    </dgm:pt>
    <dgm:pt modelId="{9EAF3E05-30FE-4558-A1F9-6A69F1D72A51}" type="pres">
      <dgm:prSet presAssocID="{AB4D47E8-0C4C-4011-9400-E24CCD717CDE}" presName="hierChild6" presStyleCnt="0"/>
      <dgm:spPr/>
    </dgm:pt>
    <dgm:pt modelId="{A8864E38-1E9F-43B3-AB45-66D9E4F235B0}" type="pres">
      <dgm:prSet presAssocID="{9F378CBC-C744-4BAF-8167-BC6912FCECE5}" presName="Name37" presStyleLbl="parChTrans1D4" presStyleIdx="0" presStyleCnt="1"/>
      <dgm:spPr/>
      <dgm:t>
        <a:bodyPr/>
        <a:lstStyle/>
        <a:p>
          <a:endParaRPr lang="de-DE"/>
        </a:p>
      </dgm:t>
    </dgm:pt>
    <dgm:pt modelId="{A10ED9CC-20A0-4524-ACCF-6FF89680F56A}" type="pres">
      <dgm:prSet presAssocID="{02D8BADD-D264-4D65-B2F1-1CBDDCFB9838}" presName="hierRoot2" presStyleCnt="0">
        <dgm:presLayoutVars>
          <dgm:hierBranch val="init"/>
        </dgm:presLayoutVars>
      </dgm:prSet>
      <dgm:spPr/>
    </dgm:pt>
    <dgm:pt modelId="{4397A0D3-BDBF-4E02-899C-DBE79123274B}" type="pres">
      <dgm:prSet presAssocID="{02D8BADD-D264-4D65-B2F1-1CBDDCFB9838}" presName="rootComposite" presStyleCnt="0"/>
      <dgm:spPr/>
    </dgm:pt>
    <dgm:pt modelId="{E37E2335-7278-4C19-B6A0-F17B2ECABDD6}" type="pres">
      <dgm:prSet presAssocID="{02D8BADD-D264-4D65-B2F1-1CBDDCFB9838}" presName="rootText" presStyleLbl="node4" presStyleIdx="0" presStyleCnt="1" custLinFactNeighborX="-462" custLinFactNeighborY="-53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CE894C-CA30-4475-AA4E-A515DD9F3055}" type="pres">
      <dgm:prSet presAssocID="{02D8BADD-D264-4D65-B2F1-1CBDDCFB9838}" presName="rootConnector" presStyleLbl="node4" presStyleIdx="0" presStyleCnt="1"/>
      <dgm:spPr/>
      <dgm:t>
        <a:bodyPr/>
        <a:lstStyle/>
        <a:p>
          <a:endParaRPr lang="de-DE"/>
        </a:p>
      </dgm:t>
    </dgm:pt>
    <dgm:pt modelId="{82E0AFD0-84AA-4E4F-9232-50D7D8916CED}" type="pres">
      <dgm:prSet presAssocID="{02D8BADD-D264-4D65-B2F1-1CBDDCFB9838}" presName="hierChild4" presStyleCnt="0"/>
      <dgm:spPr/>
    </dgm:pt>
    <dgm:pt modelId="{79A57B9D-2B37-43D2-B48E-4271A73AFCA2}" type="pres">
      <dgm:prSet presAssocID="{02D8BADD-D264-4D65-B2F1-1CBDDCFB9838}" presName="hierChild5" presStyleCnt="0"/>
      <dgm:spPr/>
    </dgm:pt>
    <dgm:pt modelId="{D3F76705-CC09-4B88-8FA7-CDA980B26628}" type="pres">
      <dgm:prSet presAssocID="{AB4D47E8-0C4C-4011-9400-E24CCD717CDE}" presName="hierChild7" presStyleCnt="0"/>
      <dgm:spPr/>
    </dgm:pt>
    <dgm:pt modelId="{10CBACE6-84E9-4C54-985D-AD9BA766B975}" type="pres">
      <dgm:prSet presAssocID="{48567311-FF8C-4CA3-93C3-27331F4CDCC2}" presName="Name37" presStyleLbl="parChTrans1D2" presStyleIdx="2" presStyleCnt="3"/>
      <dgm:spPr/>
      <dgm:t>
        <a:bodyPr/>
        <a:lstStyle/>
        <a:p>
          <a:endParaRPr lang="de-DE"/>
        </a:p>
      </dgm:t>
    </dgm:pt>
    <dgm:pt modelId="{6838C004-3D38-4528-BFC0-9A259130FED1}" type="pres">
      <dgm:prSet presAssocID="{52482403-48FF-400D-AD5D-AD2C6C22C43B}" presName="hierRoot2" presStyleCnt="0">
        <dgm:presLayoutVars>
          <dgm:hierBranch val="init"/>
        </dgm:presLayoutVars>
      </dgm:prSet>
      <dgm:spPr/>
    </dgm:pt>
    <dgm:pt modelId="{EAF83BD7-4032-418F-A515-DFCAC83C8656}" type="pres">
      <dgm:prSet presAssocID="{52482403-48FF-400D-AD5D-AD2C6C22C43B}" presName="rootComposite" presStyleCnt="0"/>
      <dgm:spPr/>
    </dgm:pt>
    <dgm:pt modelId="{9F8052A9-A90C-4239-814C-07D0B1EDDC55}" type="pres">
      <dgm:prSet presAssocID="{52482403-48FF-400D-AD5D-AD2C6C22C43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945362-1D79-4733-B403-2D345437C8EB}" type="pres">
      <dgm:prSet presAssocID="{52482403-48FF-400D-AD5D-AD2C6C22C43B}" presName="rootConnector" presStyleLbl="node2" presStyleIdx="2" presStyleCnt="3"/>
      <dgm:spPr/>
      <dgm:t>
        <a:bodyPr/>
        <a:lstStyle/>
        <a:p>
          <a:endParaRPr lang="de-DE"/>
        </a:p>
      </dgm:t>
    </dgm:pt>
    <dgm:pt modelId="{A74FEC97-C5F9-475B-986B-F5B5389DD637}" type="pres">
      <dgm:prSet presAssocID="{52482403-48FF-400D-AD5D-AD2C6C22C43B}" presName="hierChild4" presStyleCnt="0"/>
      <dgm:spPr/>
    </dgm:pt>
    <dgm:pt modelId="{2B551AD4-A9FE-4532-B37F-9345AE698BF1}" type="pres">
      <dgm:prSet presAssocID="{A2311C9A-BB9F-4F1A-9547-B364E9DD1814}" presName="Name37" presStyleLbl="parChTrans1D3" presStyleIdx="2" presStyleCnt="3"/>
      <dgm:spPr/>
      <dgm:t>
        <a:bodyPr/>
        <a:lstStyle/>
        <a:p>
          <a:endParaRPr lang="de-DE"/>
        </a:p>
      </dgm:t>
    </dgm:pt>
    <dgm:pt modelId="{6FE45E96-8AD5-4DBC-8DFA-20A061F7F203}" type="pres">
      <dgm:prSet presAssocID="{70B580AA-CA00-42BE-BC4B-AF6D86E1210A}" presName="hierRoot2" presStyleCnt="0">
        <dgm:presLayoutVars>
          <dgm:hierBranch val="init"/>
        </dgm:presLayoutVars>
      </dgm:prSet>
      <dgm:spPr/>
    </dgm:pt>
    <dgm:pt modelId="{198BBE2C-6388-4738-AE1A-52D7B091B4EF}" type="pres">
      <dgm:prSet presAssocID="{70B580AA-CA00-42BE-BC4B-AF6D86E1210A}" presName="rootComposite" presStyleCnt="0"/>
      <dgm:spPr/>
    </dgm:pt>
    <dgm:pt modelId="{922B570C-1EE0-438D-AE6D-F25B4FDE5A27}" type="pres">
      <dgm:prSet presAssocID="{70B580AA-CA00-42BE-BC4B-AF6D86E1210A}" presName="rootText" presStyleLbl="node3" presStyleIdx="0" presStyleCnt="1" custScaleY="25377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B037454-7085-46F2-9951-89325DDDA171}" type="pres">
      <dgm:prSet presAssocID="{70B580AA-CA00-42BE-BC4B-AF6D86E1210A}" presName="rootConnector" presStyleLbl="node3" presStyleIdx="0" presStyleCnt="1"/>
      <dgm:spPr/>
      <dgm:t>
        <a:bodyPr/>
        <a:lstStyle/>
        <a:p>
          <a:endParaRPr lang="de-DE"/>
        </a:p>
      </dgm:t>
    </dgm:pt>
    <dgm:pt modelId="{5337D237-1847-4D11-8A01-8029A522C4C0}" type="pres">
      <dgm:prSet presAssocID="{70B580AA-CA00-42BE-BC4B-AF6D86E1210A}" presName="hierChild4" presStyleCnt="0"/>
      <dgm:spPr/>
    </dgm:pt>
    <dgm:pt modelId="{4D3FE32A-3E3B-4B84-8F8A-E6E74960380D}" type="pres">
      <dgm:prSet presAssocID="{70B580AA-CA00-42BE-BC4B-AF6D86E1210A}" presName="hierChild5" presStyleCnt="0"/>
      <dgm:spPr/>
    </dgm:pt>
    <dgm:pt modelId="{EF194A60-2A12-45F8-9D35-BC4C6D9F80A5}" type="pres">
      <dgm:prSet presAssocID="{52482403-48FF-400D-AD5D-AD2C6C22C43B}" presName="hierChild5" presStyleCnt="0"/>
      <dgm:spPr/>
    </dgm:pt>
    <dgm:pt modelId="{E8E75185-0912-460F-89CE-298A5AB18BF3}" type="pres">
      <dgm:prSet presAssocID="{790E4864-7F80-4B8D-83E6-D90AEC98D553}" presName="hierChild3" presStyleCnt="0"/>
      <dgm:spPr/>
    </dgm:pt>
  </dgm:ptLst>
  <dgm:cxnLst>
    <dgm:cxn modelId="{D6E54577-A0FD-49BD-A35B-150420EDED09}" srcId="{52482403-48FF-400D-AD5D-AD2C6C22C43B}" destId="{70B580AA-CA00-42BE-BC4B-AF6D86E1210A}" srcOrd="0" destOrd="0" parTransId="{A2311C9A-BB9F-4F1A-9547-B364E9DD1814}" sibTransId="{EC0F9BCD-71A0-416D-A362-4E6AD83CEFEE}"/>
    <dgm:cxn modelId="{BE3156C0-257A-48A4-82AF-86293668F653}" type="presOf" srcId="{9F378CBC-C744-4BAF-8167-BC6912FCECE5}" destId="{A8864E38-1E9F-43B3-AB45-66D9E4F235B0}" srcOrd="0" destOrd="0" presId="urn:microsoft.com/office/officeart/2005/8/layout/orgChart1"/>
    <dgm:cxn modelId="{1FD9A956-01E9-4B6C-ABC2-0FD668FD13EA}" type="presOf" srcId="{70B580AA-CA00-42BE-BC4B-AF6D86E1210A}" destId="{922B570C-1EE0-438D-AE6D-F25B4FDE5A27}" srcOrd="0" destOrd="0" presId="urn:microsoft.com/office/officeart/2005/8/layout/orgChart1"/>
    <dgm:cxn modelId="{E8517123-CA1B-48B6-A8B8-09D259F99185}" type="presOf" srcId="{02D8BADD-D264-4D65-B2F1-1CBDDCFB9838}" destId="{E37E2335-7278-4C19-B6A0-F17B2ECABDD6}" srcOrd="0" destOrd="0" presId="urn:microsoft.com/office/officeart/2005/8/layout/orgChart1"/>
    <dgm:cxn modelId="{87B9B881-00F8-4AB8-B9A2-5C8B23732A7A}" type="presOf" srcId="{1AE12CFF-B371-4E9A-A192-BA2B26805AE3}" destId="{9351DE84-F475-4157-8036-07583513D1A0}" srcOrd="0" destOrd="0" presId="urn:microsoft.com/office/officeart/2005/8/layout/orgChart1"/>
    <dgm:cxn modelId="{2186210C-EB66-4661-A1F3-3DA1B71E0B87}" type="presOf" srcId="{61C73BFE-4941-49FB-B5B1-F4F1DE2DC731}" destId="{2316D350-827E-48B2-BD13-970449368198}" srcOrd="1" destOrd="0" presId="urn:microsoft.com/office/officeart/2005/8/layout/orgChart1"/>
    <dgm:cxn modelId="{3B4AC896-5ECB-4FBC-8956-1DD84D935822}" type="presOf" srcId="{52482403-48FF-400D-AD5D-AD2C6C22C43B}" destId="{4C945362-1D79-4733-B403-2D345437C8EB}" srcOrd="1" destOrd="0" presId="urn:microsoft.com/office/officeart/2005/8/layout/orgChart1"/>
    <dgm:cxn modelId="{7CBA52BD-0893-4E2F-926B-7307511E1545}" srcId="{790E4864-7F80-4B8D-83E6-D90AEC98D553}" destId="{831DABEA-8285-4080-8425-4F156434BC3B}" srcOrd="0" destOrd="0" parTransId="{1AE12CFF-B371-4E9A-A192-BA2B26805AE3}" sibTransId="{31E4AC6E-2364-4E5E-8AC1-C95F4E6209FE}"/>
    <dgm:cxn modelId="{ECEFD2B6-8393-469B-934D-CF0713A9007B}" type="presOf" srcId="{831DABEA-8285-4080-8425-4F156434BC3B}" destId="{7EEBFA71-3828-4001-A840-04459BFC787D}" srcOrd="1" destOrd="0" presId="urn:microsoft.com/office/officeart/2005/8/layout/orgChart1"/>
    <dgm:cxn modelId="{79F6F0D4-7683-445C-9FBA-69971B440263}" srcId="{790E4864-7F80-4B8D-83E6-D90AEC98D553}" destId="{52482403-48FF-400D-AD5D-AD2C6C22C43B}" srcOrd="2" destOrd="0" parTransId="{48567311-FF8C-4CA3-93C3-27331F4CDCC2}" sibTransId="{0BE3C579-EDD1-48C5-90EE-54E0DA9A97A5}"/>
    <dgm:cxn modelId="{01F33968-7A9F-434C-A0DE-9C2A36761236}" type="presOf" srcId="{BAA4AA22-1622-412F-834C-B92671EEE723}" destId="{C4F3AF6A-CE61-42B3-9ED5-D2839290BCB5}" srcOrd="0" destOrd="0" presId="urn:microsoft.com/office/officeart/2005/8/layout/orgChart1"/>
    <dgm:cxn modelId="{DABB792D-6196-457F-868B-B75354059844}" type="presOf" srcId="{BCFC75EA-AEAD-40D6-B7FE-136489291D0B}" destId="{1F0908C8-CAAA-4408-AD1F-60C7C5BE97A1}" srcOrd="0" destOrd="0" presId="urn:microsoft.com/office/officeart/2005/8/layout/orgChart1"/>
    <dgm:cxn modelId="{957142F4-045D-4B99-8EEE-DCA575F1A7F8}" type="presOf" srcId="{AB4D47E8-0C4C-4011-9400-E24CCD717CDE}" destId="{F83A9397-F77D-43F7-8021-6D6E8CFAA0BB}" srcOrd="0" destOrd="0" presId="urn:microsoft.com/office/officeart/2005/8/layout/orgChart1"/>
    <dgm:cxn modelId="{B99D0D03-1930-44EC-A1C1-059DE501538F}" type="presOf" srcId="{77C6B2C4-EB59-40B2-8CEC-FCBE2544DCA8}" destId="{4C11E797-85C5-4328-B817-DE4C8828AA75}" srcOrd="0" destOrd="0" presId="urn:microsoft.com/office/officeart/2005/8/layout/orgChart1"/>
    <dgm:cxn modelId="{63AA102D-63D7-465B-86C8-8C4D644C6557}" type="presOf" srcId="{48567311-FF8C-4CA3-93C3-27331F4CDCC2}" destId="{10CBACE6-84E9-4C54-985D-AD9BA766B975}" srcOrd="0" destOrd="0" presId="urn:microsoft.com/office/officeart/2005/8/layout/orgChart1"/>
    <dgm:cxn modelId="{DE130CC4-F087-40EA-BD39-1E81C0B3F8E5}" srcId="{61C73BFE-4941-49FB-B5B1-F4F1DE2DC731}" destId="{BCFC75EA-AEAD-40D6-B7FE-136489291D0B}" srcOrd="0" destOrd="0" parTransId="{0F29B1C8-A3EB-42AB-8C7C-5BB946310069}" sibTransId="{EF00323E-8817-40B2-88BE-1ED1A3989D97}"/>
    <dgm:cxn modelId="{717B93DC-6AA6-4554-B531-28795556EB6B}" type="presOf" srcId="{52482403-48FF-400D-AD5D-AD2C6C22C43B}" destId="{9F8052A9-A90C-4239-814C-07D0B1EDDC55}" srcOrd="0" destOrd="0" presId="urn:microsoft.com/office/officeart/2005/8/layout/orgChart1"/>
    <dgm:cxn modelId="{6663D08D-E8E5-4B21-96A4-FB62A18C9ECF}" type="presOf" srcId="{831DABEA-8285-4080-8425-4F156434BC3B}" destId="{662F6A62-3619-48BC-A9B6-A2ACA603C45D}" srcOrd="0" destOrd="0" presId="urn:microsoft.com/office/officeart/2005/8/layout/orgChart1"/>
    <dgm:cxn modelId="{6A7B451E-253B-4F29-B028-DCABB4EDBA3D}" srcId="{BAA4AA22-1622-412F-834C-B92671EEE723}" destId="{790E4864-7F80-4B8D-83E6-D90AEC98D553}" srcOrd="0" destOrd="0" parTransId="{7380D78D-B81A-43AF-BC2C-FCF0F27288BA}" sibTransId="{695C5D5F-7142-4491-BC93-6CEB2D48D075}"/>
    <dgm:cxn modelId="{32A969D6-F869-425B-AF5C-34DEC570BD79}" srcId="{790E4864-7F80-4B8D-83E6-D90AEC98D553}" destId="{61C73BFE-4941-49FB-B5B1-F4F1DE2DC731}" srcOrd="1" destOrd="0" parTransId="{77C6B2C4-EB59-40B2-8CEC-FCBE2544DCA8}" sibTransId="{0FF34F82-D727-4248-97E9-8AE9CBCC8F90}"/>
    <dgm:cxn modelId="{5E547056-FFFE-4AF3-BB51-0F55B1CEDDF6}" type="presOf" srcId="{BCFC75EA-AEAD-40D6-B7FE-136489291D0B}" destId="{CEB8C2A8-A748-40A8-B241-D5E606EC9B09}" srcOrd="1" destOrd="0" presId="urn:microsoft.com/office/officeart/2005/8/layout/orgChart1"/>
    <dgm:cxn modelId="{A3E7B41B-4AF6-423B-86FD-59637E01BC92}" type="presOf" srcId="{70B580AA-CA00-42BE-BC4B-AF6D86E1210A}" destId="{DB037454-7085-46F2-9951-89325DDDA171}" srcOrd="1" destOrd="0" presId="urn:microsoft.com/office/officeart/2005/8/layout/orgChart1"/>
    <dgm:cxn modelId="{7313686B-F221-401B-880F-9B7609BDA09B}" type="presOf" srcId="{790E4864-7F80-4B8D-83E6-D90AEC98D553}" destId="{62A3CDCE-42B4-4458-BBCC-30A7C7BC8729}" srcOrd="1" destOrd="0" presId="urn:microsoft.com/office/officeart/2005/8/layout/orgChart1"/>
    <dgm:cxn modelId="{C4D6FCB3-3D79-4138-B6F6-4D1CC5B46861}" type="presOf" srcId="{02D8BADD-D264-4D65-B2F1-1CBDDCFB9838}" destId="{E1CE894C-CA30-4475-AA4E-A515DD9F3055}" srcOrd="1" destOrd="0" presId="urn:microsoft.com/office/officeart/2005/8/layout/orgChart1"/>
    <dgm:cxn modelId="{DC28FD4B-17B8-40CB-B564-70F2AB40DFEA}" type="presOf" srcId="{61C73BFE-4941-49FB-B5B1-F4F1DE2DC731}" destId="{F1BC7AA1-A1B9-40E0-8472-D455E748B25F}" srcOrd="0" destOrd="0" presId="urn:microsoft.com/office/officeart/2005/8/layout/orgChart1"/>
    <dgm:cxn modelId="{AB83211D-0DD7-4E51-AF24-F4B2F5562DAB}" type="presOf" srcId="{AB4D47E8-0C4C-4011-9400-E24CCD717CDE}" destId="{35286CF0-11AD-45BC-8F90-814FC15733CE}" srcOrd="1" destOrd="0" presId="urn:microsoft.com/office/officeart/2005/8/layout/orgChart1"/>
    <dgm:cxn modelId="{E124B5E0-29D6-403A-8F79-71462D61C75A}" srcId="{61C73BFE-4941-49FB-B5B1-F4F1DE2DC731}" destId="{AB4D47E8-0C4C-4011-9400-E24CCD717CDE}" srcOrd="1" destOrd="0" parTransId="{C1C98631-9816-4F6B-94A7-FF3308777C3E}" sibTransId="{F14931E0-2886-49FB-BCB8-5A79ACCFC037}"/>
    <dgm:cxn modelId="{5D3A7542-A42E-4AF5-8A65-C546C707C88B}" type="presOf" srcId="{A2311C9A-BB9F-4F1A-9547-B364E9DD1814}" destId="{2B551AD4-A9FE-4532-B37F-9345AE698BF1}" srcOrd="0" destOrd="0" presId="urn:microsoft.com/office/officeart/2005/8/layout/orgChart1"/>
    <dgm:cxn modelId="{EF92A9DD-EE09-4D9B-A455-C908521935F4}" type="presOf" srcId="{0F29B1C8-A3EB-42AB-8C7C-5BB946310069}" destId="{D877989E-52FD-4BB1-862D-DD7F9E0D7244}" srcOrd="0" destOrd="0" presId="urn:microsoft.com/office/officeart/2005/8/layout/orgChart1"/>
    <dgm:cxn modelId="{DD847AD1-EC90-4726-A9A1-1507DE0DC15B}" type="presOf" srcId="{790E4864-7F80-4B8D-83E6-D90AEC98D553}" destId="{3C2D05D3-F96F-403F-B7D2-B5AFB91A7FC6}" srcOrd="0" destOrd="0" presId="urn:microsoft.com/office/officeart/2005/8/layout/orgChart1"/>
    <dgm:cxn modelId="{0F0E8ABD-79E5-483A-A60E-ADDFBEF2BD69}" srcId="{AB4D47E8-0C4C-4011-9400-E24CCD717CDE}" destId="{02D8BADD-D264-4D65-B2F1-1CBDDCFB9838}" srcOrd="0" destOrd="0" parTransId="{9F378CBC-C744-4BAF-8167-BC6912FCECE5}" sibTransId="{E8CE3128-BAA1-47E8-B666-7664C75D754A}"/>
    <dgm:cxn modelId="{B271E202-B861-4A57-948E-369DDD3E7F19}" type="presOf" srcId="{C1C98631-9816-4F6B-94A7-FF3308777C3E}" destId="{33C5B80B-7C66-43F8-96A9-843AA7A955DA}" srcOrd="0" destOrd="0" presId="urn:microsoft.com/office/officeart/2005/8/layout/orgChart1"/>
    <dgm:cxn modelId="{13A1E0D7-52B6-462E-9EA8-13B416823CC9}" type="presParOf" srcId="{C4F3AF6A-CE61-42B3-9ED5-D2839290BCB5}" destId="{3157D982-787D-46FA-97B6-6627B96E024A}" srcOrd="0" destOrd="0" presId="urn:microsoft.com/office/officeart/2005/8/layout/orgChart1"/>
    <dgm:cxn modelId="{4C6D8F06-77FA-4D5F-9BD0-F1A39AFB2447}" type="presParOf" srcId="{3157D982-787D-46FA-97B6-6627B96E024A}" destId="{2C421824-86C1-48FF-A21D-81C1C6FD78AB}" srcOrd="0" destOrd="0" presId="urn:microsoft.com/office/officeart/2005/8/layout/orgChart1"/>
    <dgm:cxn modelId="{7114A55D-40E4-4310-83FE-74D3665C0428}" type="presParOf" srcId="{2C421824-86C1-48FF-A21D-81C1C6FD78AB}" destId="{3C2D05D3-F96F-403F-B7D2-B5AFB91A7FC6}" srcOrd="0" destOrd="0" presId="urn:microsoft.com/office/officeart/2005/8/layout/orgChart1"/>
    <dgm:cxn modelId="{DC3DACBE-BBDD-4E20-BDE7-DF9FEE99E635}" type="presParOf" srcId="{2C421824-86C1-48FF-A21D-81C1C6FD78AB}" destId="{62A3CDCE-42B4-4458-BBCC-30A7C7BC8729}" srcOrd="1" destOrd="0" presId="urn:microsoft.com/office/officeart/2005/8/layout/orgChart1"/>
    <dgm:cxn modelId="{0E21A747-A8F7-4E4F-A7D7-908D386E7019}" type="presParOf" srcId="{3157D982-787D-46FA-97B6-6627B96E024A}" destId="{45D99E9D-901A-4B19-9603-6E583950B770}" srcOrd="1" destOrd="0" presId="urn:microsoft.com/office/officeart/2005/8/layout/orgChart1"/>
    <dgm:cxn modelId="{B517B4A4-B725-401C-B6A6-73849F670B70}" type="presParOf" srcId="{45D99E9D-901A-4B19-9603-6E583950B770}" destId="{9351DE84-F475-4157-8036-07583513D1A0}" srcOrd="0" destOrd="0" presId="urn:microsoft.com/office/officeart/2005/8/layout/orgChart1"/>
    <dgm:cxn modelId="{ABFAE119-E825-42FC-BC59-AD61D87F3EEF}" type="presParOf" srcId="{45D99E9D-901A-4B19-9603-6E583950B770}" destId="{89BD7D9B-D1F0-43FB-8075-E96CA6874B60}" srcOrd="1" destOrd="0" presId="urn:microsoft.com/office/officeart/2005/8/layout/orgChart1"/>
    <dgm:cxn modelId="{C24C45DD-9C79-43BB-99EA-87BA5927A239}" type="presParOf" srcId="{89BD7D9B-D1F0-43FB-8075-E96CA6874B60}" destId="{FEEFECCF-CEEC-4495-B2F4-0302F68C7582}" srcOrd="0" destOrd="0" presId="urn:microsoft.com/office/officeart/2005/8/layout/orgChart1"/>
    <dgm:cxn modelId="{F00B83D6-6C4E-477D-82D5-99C7EC6AD145}" type="presParOf" srcId="{FEEFECCF-CEEC-4495-B2F4-0302F68C7582}" destId="{662F6A62-3619-48BC-A9B6-A2ACA603C45D}" srcOrd="0" destOrd="0" presId="urn:microsoft.com/office/officeart/2005/8/layout/orgChart1"/>
    <dgm:cxn modelId="{93051FFA-E0A4-4418-A148-0A7E8B918639}" type="presParOf" srcId="{FEEFECCF-CEEC-4495-B2F4-0302F68C7582}" destId="{7EEBFA71-3828-4001-A840-04459BFC787D}" srcOrd="1" destOrd="0" presId="urn:microsoft.com/office/officeart/2005/8/layout/orgChart1"/>
    <dgm:cxn modelId="{623397CD-7DB8-41AF-9E4E-1CA9DEA7D6BA}" type="presParOf" srcId="{89BD7D9B-D1F0-43FB-8075-E96CA6874B60}" destId="{009DF249-D6DA-40D3-A8D1-83EBED85BD5D}" srcOrd="1" destOrd="0" presId="urn:microsoft.com/office/officeart/2005/8/layout/orgChart1"/>
    <dgm:cxn modelId="{F7BEBA24-31E1-4FBA-91EA-1C6BCC37AF45}" type="presParOf" srcId="{89BD7D9B-D1F0-43FB-8075-E96CA6874B60}" destId="{D7837C06-0277-437A-BFF6-83B8D10C514D}" srcOrd="2" destOrd="0" presId="urn:microsoft.com/office/officeart/2005/8/layout/orgChart1"/>
    <dgm:cxn modelId="{6D47E80D-96BC-4388-AE58-48AA42BA1B64}" type="presParOf" srcId="{45D99E9D-901A-4B19-9603-6E583950B770}" destId="{4C11E797-85C5-4328-B817-DE4C8828AA75}" srcOrd="2" destOrd="0" presId="urn:microsoft.com/office/officeart/2005/8/layout/orgChart1"/>
    <dgm:cxn modelId="{EB6FE0B0-B0B6-40D7-99D1-D2576CC28BE9}" type="presParOf" srcId="{45D99E9D-901A-4B19-9603-6E583950B770}" destId="{50E6992E-16DF-40A1-AE31-C19291A07505}" srcOrd="3" destOrd="0" presId="urn:microsoft.com/office/officeart/2005/8/layout/orgChart1"/>
    <dgm:cxn modelId="{A742E7E5-DB99-4CD9-866E-81C3DBD1D9E8}" type="presParOf" srcId="{50E6992E-16DF-40A1-AE31-C19291A07505}" destId="{54D35CFD-F4A4-4FFE-9DD1-67EFF2F5822D}" srcOrd="0" destOrd="0" presId="urn:microsoft.com/office/officeart/2005/8/layout/orgChart1"/>
    <dgm:cxn modelId="{F94A8710-DDA6-4DBB-B2F0-EE91B495D9C3}" type="presParOf" srcId="{54D35CFD-F4A4-4FFE-9DD1-67EFF2F5822D}" destId="{F1BC7AA1-A1B9-40E0-8472-D455E748B25F}" srcOrd="0" destOrd="0" presId="urn:microsoft.com/office/officeart/2005/8/layout/orgChart1"/>
    <dgm:cxn modelId="{AE6EFFE9-A164-4CAC-8B73-A1E24FDC065B}" type="presParOf" srcId="{54D35CFD-F4A4-4FFE-9DD1-67EFF2F5822D}" destId="{2316D350-827E-48B2-BD13-970449368198}" srcOrd="1" destOrd="0" presId="urn:microsoft.com/office/officeart/2005/8/layout/orgChart1"/>
    <dgm:cxn modelId="{C86B1C9B-71F3-4893-AC19-9BCEB4B1244D}" type="presParOf" srcId="{50E6992E-16DF-40A1-AE31-C19291A07505}" destId="{33A8EDFC-86C1-4BD2-85B9-81C216F4551D}" srcOrd="1" destOrd="0" presId="urn:microsoft.com/office/officeart/2005/8/layout/orgChart1"/>
    <dgm:cxn modelId="{6B29FC2B-D24D-4F9A-AA1E-99E02B3D8E26}" type="presParOf" srcId="{50E6992E-16DF-40A1-AE31-C19291A07505}" destId="{21EDE3AF-D39C-43FC-9EFA-0E0F330346ED}" srcOrd="2" destOrd="0" presId="urn:microsoft.com/office/officeart/2005/8/layout/orgChart1"/>
    <dgm:cxn modelId="{59827840-0501-4138-9E69-6DB4F31DCA26}" type="presParOf" srcId="{21EDE3AF-D39C-43FC-9EFA-0E0F330346ED}" destId="{D877989E-52FD-4BB1-862D-DD7F9E0D7244}" srcOrd="0" destOrd="0" presId="urn:microsoft.com/office/officeart/2005/8/layout/orgChart1"/>
    <dgm:cxn modelId="{8D709021-6569-4114-BAE7-EBD6DB6CA47A}" type="presParOf" srcId="{21EDE3AF-D39C-43FC-9EFA-0E0F330346ED}" destId="{780543BA-4CDE-464A-85D9-B2FCAE0CA84F}" srcOrd="1" destOrd="0" presId="urn:microsoft.com/office/officeart/2005/8/layout/orgChart1"/>
    <dgm:cxn modelId="{6EBFB8F1-BCB2-4120-8406-265613AA0175}" type="presParOf" srcId="{780543BA-4CDE-464A-85D9-B2FCAE0CA84F}" destId="{EE8DB5FD-8E7A-4A72-85BF-2DBDDD9E7C90}" srcOrd="0" destOrd="0" presId="urn:microsoft.com/office/officeart/2005/8/layout/orgChart1"/>
    <dgm:cxn modelId="{0608724A-DA4F-46DE-8D21-C5B1953B449A}" type="presParOf" srcId="{EE8DB5FD-8E7A-4A72-85BF-2DBDDD9E7C90}" destId="{1F0908C8-CAAA-4408-AD1F-60C7C5BE97A1}" srcOrd="0" destOrd="0" presId="urn:microsoft.com/office/officeart/2005/8/layout/orgChart1"/>
    <dgm:cxn modelId="{8360A42C-451C-4DAC-9FA5-62ADDAE69746}" type="presParOf" srcId="{EE8DB5FD-8E7A-4A72-85BF-2DBDDD9E7C90}" destId="{CEB8C2A8-A748-40A8-B241-D5E606EC9B09}" srcOrd="1" destOrd="0" presId="urn:microsoft.com/office/officeart/2005/8/layout/orgChart1"/>
    <dgm:cxn modelId="{DED5F455-9D46-4624-9618-A097C7CC621F}" type="presParOf" srcId="{780543BA-4CDE-464A-85D9-B2FCAE0CA84F}" destId="{48548CA7-848C-4714-B662-9D55C8790013}" srcOrd="1" destOrd="0" presId="urn:microsoft.com/office/officeart/2005/8/layout/orgChart1"/>
    <dgm:cxn modelId="{B69F6AD1-8067-447F-8453-86A5F924C313}" type="presParOf" srcId="{780543BA-4CDE-464A-85D9-B2FCAE0CA84F}" destId="{B9E7E6A6-FC4E-4D9F-9CAE-BDCE7511F4F0}" srcOrd="2" destOrd="0" presId="urn:microsoft.com/office/officeart/2005/8/layout/orgChart1"/>
    <dgm:cxn modelId="{2C8DC9D9-50D5-41BB-8AC8-4AC30C5CBAE2}" type="presParOf" srcId="{21EDE3AF-D39C-43FC-9EFA-0E0F330346ED}" destId="{33C5B80B-7C66-43F8-96A9-843AA7A955DA}" srcOrd="2" destOrd="0" presId="urn:microsoft.com/office/officeart/2005/8/layout/orgChart1"/>
    <dgm:cxn modelId="{C8EFBD64-0F03-4556-8F23-8B9D4C3A2B94}" type="presParOf" srcId="{21EDE3AF-D39C-43FC-9EFA-0E0F330346ED}" destId="{D2025C3A-AC98-49E6-846A-3E776EC9AC6A}" srcOrd="3" destOrd="0" presId="urn:microsoft.com/office/officeart/2005/8/layout/orgChart1"/>
    <dgm:cxn modelId="{061E9352-CF7C-4642-B209-63E1452EE80D}" type="presParOf" srcId="{D2025C3A-AC98-49E6-846A-3E776EC9AC6A}" destId="{489C1015-F16D-436E-A0B3-0C22BBE9D151}" srcOrd="0" destOrd="0" presId="urn:microsoft.com/office/officeart/2005/8/layout/orgChart1"/>
    <dgm:cxn modelId="{AEEEB164-DB86-4E68-A08D-6EC62EB695AD}" type="presParOf" srcId="{489C1015-F16D-436E-A0B3-0C22BBE9D151}" destId="{F83A9397-F77D-43F7-8021-6D6E8CFAA0BB}" srcOrd="0" destOrd="0" presId="urn:microsoft.com/office/officeart/2005/8/layout/orgChart1"/>
    <dgm:cxn modelId="{F47534F7-6EED-4B41-A780-D241874C3862}" type="presParOf" srcId="{489C1015-F16D-436E-A0B3-0C22BBE9D151}" destId="{35286CF0-11AD-45BC-8F90-814FC15733CE}" srcOrd="1" destOrd="0" presId="urn:microsoft.com/office/officeart/2005/8/layout/orgChart1"/>
    <dgm:cxn modelId="{B8005349-9E9B-4DFB-BD60-D6BC327C4CCB}" type="presParOf" srcId="{D2025C3A-AC98-49E6-846A-3E776EC9AC6A}" destId="{9EAF3E05-30FE-4558-A1F9-6A69F1D72A51}" srcOrd="1" destOrd="0" presId="urn:microsoft.com/office/officeart/2005/8/layout/orgChart1"/>
    <dgm:cxn modelId="{DB27DC9F-2DD6-4367-8D86-99A41ED8819D}" type="presParOf" srcId="{9EAF3E05-30FE-4558-A1F9-6A69F1D72A51}" destId="{A8864E38-1E9F-43B3-AB45-66D9E4F235B0}" srcOrd="0" destOrd="0" presId="urn:microsoft.com/office/officeart/2005/8/layout/orgChart1"/>
    <dgm:cxn modelId="{A71F3DA4-4090-4675-B643-9855994B5CC1}" type="presParOf" srcId="{9EAF3E05-30FE-4558-A1F9-6A69F1D72A51}" destId="{A10ED9CC-20A0-4524-ACCF-6FF89680F56A}" srcOrd="1" destOrd="0" presId="urn:microsoft.com/office/officeart/2005/8/layout/orgChart1"/>
    <dgm:cxn modelId="{FB78DD23-134B-4F47-84EA-CA0312C4D66F}" type="presParOf" srcId="{A10ED9CC-20A0-4524-ACCF-6FF89680F56A}" destId="{4397A0D3-BDBF-4E02-899C-DBE79123274B}" srcOrd="0" destOrd="0" presId="urn:microsoft.com/office/officeart/2005/8/layout/orgChart1"/>
    <dgm:cxn modelId="{F9A77350-01E7-4F14-A00B-17C9547871E7}" type="presParOf" srcId="{4397A0D3-BDBF-4E02-899C-DBE79123274B}" destId="{E37E2335-7278-4C19-B6A0-F17B2ECABDD6}" srcOrd="0" destOrd="0" presId="urn:microsoft.com/office/officeart/2005/8/layout/orgChart1"/>
    <dgm:cxn modelId="{0566614D-2AA6-4C82-A475-E7759A7425DD}" type="presParOf" srcId="{4397A0D3-BDBF-4E02-899C-DBE79123274B}" destId="{E1CE894C-CA30-4475-AA4E-A515DD9F3055}" srcOrd="1" destOrd="0" presId="urn:microsoft.com/office/officeart/2005/8/layout/orgChart1"/>
    <dgm:cxn modelId="{09BCD9FB-F0A8-4CD9-94F3-A498684A58DE}" type="presParOf" srcId="{A10ED9CC-20A0-4524-ACCF-6FF89680F56A}" destId="{82E0AFD0-84AA-4E4F-9232-50D7D8916CED}" srcOrd="1" destOrd="0" presId="urn:microsoft.com/office/officeart/2005/8/layout/orgChart1"/>
    <dgm:cxn modelId="{857F9EE9-928D-4D3D-999E-DEDD25ABD86C}" type="presParOf" srcId="{A10ED9CC-20A0-4524-ACCF-6FF89680F56A}" destId="{79A57B9D-2B37-43D2-B48E-4271A73AFCA2}" srcOrd="2" destOrd="0" presId="urn:microsoft.com/office/officeart/2005/8/layout/orgChart1"/>
    <dgm:cxn modelId="{5EF33BED-FC3F-4989-8797-B2121662D06D}" type="presParOf" srcId="{D2025C3A-AC98-49E6-846A-3E776EC9AC6A}" destId="{D3F76705-CC09-4B88-8FA7-CDA980B26628}" srcOrd="2" destOrd="0" presId="urn:microsoft.com/office/officeart/2005/8/layout/orgChart1"/>
    <dgm:cxn modelId="{463ED3FD-417D-4186-9A44-FFDC8CB06B80}" type="presParOf" srcId="{45D99E9D-901A-4B19-9603-6E583950B770}" destId="{10CBACE6-84E9-4C54-985D-AD9BA766B975}" srcOrd="4" destOrd="0" presId="urn:microsoft.com/office/officeart/2005/8/layout/orgChart1"/>
    <dgm:cxn modelId="{011288F6-A239-4BCC-86B1-38B503FF763D}" type="presParOf" srcId="{45D99E9D-901A-4B19-9603-6E583950B770}" destId="{6838C004-3D38-4528-BFC0-9A259130FED1}" srcOrd="5" destOrd="0" presId="urn:microsoft.com/office/officeart/2005/8/layout/orgChart1"/>
    <dgm:cxn modelId="{5D44D747-AC76-4E32-AE08-909A8E86F306}" type="presParOf" srcId="{6838C004-3D38-4528-BFC0-9A259130FED1}" destId="{EAF83BD7-4032-418F-A515-DFCAC83C8656}" srcOrd="0" destOrd="0" presId="urn:microsoft.com/office/officeart/2005/8/layout/orgChart1"/>
    <dgm:cxn modelId="{EE3A2157-7B20-4DEE-9390-F3DB35B43596}" type="presParOf" srcId="{EAF83BD7-4032-418F-A515-DFCAC83C8656}" destId="{9F8052A9-A90C-4239-814C-07D0B1EDDC55}" srcOrd="0" destOrd="0" presId="urn:microsoft.com/office/officeart/2005/8/layout/orgChart1"/>
    <dgm:cxn modelId="{396E3A3C-C5C9-4AC2-BEEC-CEBC74D7E4CB}" type="presParOf" srcId="{EAF83BD7-4032-418F-A515-DFCAC83C8656}" destId="{4C945362-1D79-4733-B403-2D345437C8EB}" srcOrd="1" destOrd="0" presId="urn:microsoft.com/office/officeart/2005/8/layout/orgChart1"/>
    <dgm:cxn modelId="{4723680B-02E7-45CC-BD00-4E9A4B5C7575}" type="presParOf" srcId="{6838C004-3D38-4528-BFC0-9A259130FED1}" destId="{A74FEC97-C5F9-475B-986B-F5B5389DD637}" srcOrd="1" destOrd="0" presId="urn:microsoft.com/office/officeart/2005/8/layout/orgChart1"/>
    <dgm:cxn modelId="{EC5033C4-DD97-46CA-85ED-DCE7CEAAB9A0}" type="presParOf" srcId="{A74FEC97-C5F9-475B-986B-F5B5389DD637}" destId="{2B551AD4-A9FE-4532-B37F-9345AE698BF1}" srcOrd="0" destOrd="0" presId="urn:microsoft.com/office/officeart/2005/8/layout/orgChart1"/>
    <dgm:cxn modelId="{F51CC6B8-1D4A-4AAF-8A23-8D19FDE8D0C3}" type="presParOf" srcId="{A74FEC97-C5F9-475B-986B-F5B5389DD637}" destId="{6FE45E96-8AD5-4DBC-8DFA-20A061F7F203}" srcOrd="1" destOrd="0" presId="urn:microsoft.com/office/officeart/2005/8/layout/orgChart1"/>
    <dgm:cxn modelId="{B7E75C8D-A9EF-4367-84D7-F77A4DCAB085}" type="presParOf" srcId="{6FE45E96-8AD5-4DBC-8DFA-20A061F7F203}" destId="{198BBE2C-6388-4738-AE1A-52D7B091B4EF}" srcOrd="0" destOrd="0" presId="urn:microsoft.com/office/officeart/2005/8/layout/orgChart1"/>
    <dgm:cxn modelId="{E684DE8D-F386-4BC5-801A-13932B1420F0}" type="presParOf" srcId="{198BBE2C-6388-4738-AE1A-52D7B091B4EF}" destId="{922B570C-1EE0-438D-AE6D-F25B4FDE5A27}" srcOrd="0" destOrd="0" presId="urn:microsoft.com/office/officeart/2005/8/layout/orgChart1"/>
    <dgm:cxn modelId="{6495A5A6-B055-4334-BE7D-B97494CBCE9E}" type="presParOf" srcId="{198BBE2C-6388-4738-AE1A-52D7B091B4EF}" destId="{DB037454-7085-46F2-9951-89325DDDA171}" srcOrd="1" destOrd="0" presId="urn:microsoft.com/office/officeart/2005/8/layout/orgChart1"/>
    <dgm:cxn modelId="{733C0F2B-E044-4698-8739-86BF41EDD893}" type="presParOf" srcId="{6FE45E96-8AD5-4DBC-8DFA-20A061F7F203}" destId="{5337D237-1847-4D11-8A01-8029A522C4C0}" srcOrd="1" destOrd="0" presId="urn:microsoft.com/office/officeart/2005/8/layout/orgChart1"/>
    <dgm:cxn modelId="{16C0638C-1B62-4F12-9D98-960608F160DA}" type="presParOf" srcId="{6FE45E96-8AD5-4DBC-8DFA-20A061F7F203}" destId="{4D3FE32A-3E3B-4B84-8F8A-E6E74960380D}" srcOrd="2" destOrd="0" presId="urn:microsoft.com/office/officeart/2005/8/layout/orgChart1"/>
    <dgm:cxn modelId="{CAAEFBE7-9A26-43D1-BF23-C026732A1261}" type="presParOf" srcId="{6838C004-3D38-4528-BFC0-9A259130FED1}" destId="{EF194A60-2A12-45F8-9D35-BC4C6D9F80A5}" srcOrd="2" destOrd="0" presId="urn:microsoft.com/office/officeart/2005/8/layout/orgChart1"/>
    <dgm:cxn modelId="{0C012229-FA15-4841-9D7F-255CD58C1728}" type="presParOf" srcId="{3157D982-787D-46FA-97B6-6627B96E024A}" destId="{E8E75185-0912-460F-89CE-298A5AB18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51AD4-A9FE-4532-B37F-9345AE698BF1}">
      <dsp:nvSpPr>
        <dsp:cNvPr id="0" name=""/>
        <dsp:cNvSpPr/>
      </dsp:nvSpPr>
      <dsp:spPr>
        <a:xfrm>
          <a:off x="6202463" y="2540996"/>
          <a:ext cx="263704" cy="1484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4548"/>
              </a:lnTo>
              <a:lnTo>
                <a:pt x="263704" y="1484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BACE6-84E9-4C54-985D-AD9BA766B975}">
      <dsp:nvSpPr>
        <dsp:cNvPr id="0" name=""/>
        <dsp:cNvSpPr/>
      </dsp:nvSpPr>
      <dsp:spPr>
        <a:xfrm>
          <a:off x="3895045" y="1292793"/>
          <a:ext cx="3010630" cy="369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593"/>
              </a:lnTo>
              <a:lnTo>
                <a:pt x="3010630" y="184593"/>
              </a:lnTo>
              <a:lnTo>
                <a:pt x="3010630" y="369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64E38-1E9F-43B3-AB45-66D9E4F235B0}">
      <dsp:nvSpPr>
        <dsp:cNvPr id="0" name=""/>
        <dsp:cNvSpPr/>
      </dsp:nvSpPr>
      <dsp:spPr>
        <a:xfrm>
          <a:off x="4075244" y="3789198"/>
          <a:ext cx="255582" cy="803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974"/>
              </a:lnTo>
              <a:lnTo>
                <a:pt x="255582" y="803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5B80B-7C66-43F8-96A9-843AA7A955DA}">
      <dsp:nvSpPr>
        <dsp:cNvPr id="0" name=""/>
        <dsp:cNvSpPr/>
      </dsp:nvSpPr>
      <dsp:spPr>
        <a:xfrm>
          <a:off x="3011634" y="2540996"/>
          <a:ext cx="184593" cy="80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694"/>
              </a:lnTo>
              <a:lnTo>
                <a:pt x="184593" y="8086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7989E-52FD-4BB1-862D-DD7F9E0D7244}">
      <dsp:nvSpPr>
        <dsp:cNvPr id="0" name=""/>
        <dsp:cNvSpPr/>
      </dsp:nvSpPr>
      <dsp:spPr>
        <a:xfrm>
          <a:off x="2848489" y="2540996"/>
          <a:ext cx="163145" cy="1640384"/>
        </a:xfrm>
        <a:custGeom>
          <a:avLst/>
          <a:gdLst/>
          <a:ahLst/>
          <a:cxnLst/>
          <a:rect l="0" t="0" r="0" b="0"/>
          <a:pathLst>
            <a:path>
              <a:moveTo>
                <a:pt x="163145" y="0"/>
              </a:moveTo>
              <a:lnTo>
                <a:pt x="163145" y="1640384"/>
              </a:lnTo>
              <a:lnTo>
                <a:pt x="0" y="16403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1E797-85C5-4328-B817-DE4C8828AA75}">
      <dsp:nvSpPr>
        <dsp:cNvPr id="0" name=""/>
        <dsp:cNvSpPr/>
      </dsp:nvSpPr>
      <dsp:spPr>
        <a:xfrm>
          <a:off x="3011634" y="1292793"/>
          <a:ext cx="883411" cy="369186"/>
        </a:xfrm>
        <a:custGeom>
          <a:avLst/>
          <a:gdLst/>
          <a:ahLst/>
          <a:cxnLst/>
          <a:rect l="0" t="0" r="0" b="0"/>
          <a:pathLst>
            <a:path>
              <a:moveTo>
                <a:pt x="883411" y="0"/>
              </a:moveTo>
              <a:lnTo>
                <a:pt x="883411" y="184593"/>
              </a:lnTo>
              <a:lnTo>
                <a:pt x="0" y="184593"/>
              </a:lnTo>
              <a:lnTo>
                <a:pt x="0" y="369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1DE84-F475-4157-8036-07583513D1A0}">
      <dsp:nvSpPr>
        <dsp:cNvPr id="0" name=""/>
        <dsp:cNvSpPr/>
      </dsp:nvSpPr>
      <dsp:spPr>
        <a:xfrm>
          <a:off x="884415" y="1292793"/>
          <a:ext cx="3010630" cy="369186"/>
        </a:xfrm>
        <a:custGeom>
          <a:avLst/>
          <a:gdLst/>
          <a:ahLst/>
          <a:cxnLst/>
          <a:rect l="0" t="0" r="0" b="0"/>
          <a:pathLst>
            <a:path>
              <a:moveTo>
                <a:pt x="3010630" y="0"/>
              </a:moveTo>
              <a:lnTo>
                <a:pt x="3010630" y="184593"/>
              </a:lnTo>
              <a:lnTo>
                <a:pt x="0" y="184593"/>
              </a:lnTo>
              <a:lnTo>
                <a:pt x="0" y="369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D05D3-F96F-403F-B7D2-B5AFB91A7FC6}">
      <dsp:nvSpPr>
        <dsp:cNvPr id="0" name=""/>
        <dsp:cNvSpPr/>
      </dsp:nvSpPr>
      <dsp:spPr>
        <a:xfrm>
          <a:off x="1170315" y="413777"/>
          <a:ext cx="5449460" cy="87901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Schools of thought in macroeconomics</a:t>
          </a:r>
          <a:endParaRPr lang="de-DE" sz="2700" kern="1200" dirty="0"/>
        </a:p>
      </dsp:txBody>
      <dsp:txXfrm>
        <a:off x="1213224" y="456686"/>
        <a:ext cx="5363642" cy="793198"/>
      </dsp:txXfrm>
    </dsp:sp>
    <dsp:sp modelId="{662F6A62-3619-48BC-A9B6-A2ACA603C45D}">
      <dsp:nvSpPr>
        <dsp:cNvPr id="0" name=""/>
        <dsp:cNvSpPr/>
      </dsp:nvSpPr>
      <dsp:spPr>
        <a:xfrm>
          <a:off x="5399" y="1661979"/>
          <a:ext cx="1758032" cy="87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Marx</a:t>
          </a:r>
          <a:endParaRPr lang="de-DE" sz="2700" kern="1200" dirty="0"/>
        </a:p>
      </dsp:txBody>
      <dsp:txXfrm>
        <a:off x="5399" y="1661979"/>
        <a:ext cx="1758032" cy="879016"/>
      </dsp:txXfrm>
    </dsp:sp>
    <dsp:sp modelId="{F1BC7AA1-A1B9-40E0-8472-D455E748B25F}">
      <dsp:nvSpPr>
        <dsp:cNvPr id="0" name=""/>
        <dsp:cNvSpPr/>
      </dsp:nvSpPr>
      <dsp:spPr>
        <a:xfrm>
          <a:off x="2132618" y="1661979"/>
          <a:ext cx="1758032" cy="87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Keynes </a:t>
          </a:r>
        </a:p>
      </dsp:txBody>
      <dsp:txXfrm>
        <a:off x="2132618" y="1661979"/>
        <a:ext cx="1758032" cy="879016"/>
      </dsp:txXfrm>
    </dsp:sp>
    <dsp:sp modelId="{1F0908C8-CAAA-4408-AD1F-60C7C5BE97A1}">
      <dsp:nvSpPr>
        <dsp:cNvPr id="0" name=""/>
        <dsp:cNvSpPr/>
      </dsp:nvSpPr>
      <dsp:spPr>
        <a:xfrm>
          <a:off x="1090457" y="3741872"/>
          <a:ext cx="1758032" cy="87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Post-</a:t>
          </a:r>
          <a:r>
            <a:rPr lang="en-GB" sz="2700" kern="1200" dirty="0" err="1" smtClean="0"/>
            <a:t>keynesians</a:t>
          </a:r>
          <a:endParaRPr lang="de-DE" sz="2700" kern="1200" dirty="0"/>
        </a:p>
      </dsp:txBody>
      <dsp:txXfrm>
        <a:off x="1090457" y="3741872"/>
        <a:ext cx="1758032" cy="879016"/>
      </dsp:txXfrm>
    </dsp:sp>
    <dsp:sp modelId="{F83A9397-F77D-43F7-8021-6D6E8CFAA0BB}">
      <dsp:nvSpPr>
        <dsp:cNvPr id="0" name=""/>
        <dsp:cNvSpPr/>
      </dsp:nvSpPr>
      <dsp:spPr>
        <a:xfrm>
          <a:off x="3196228" y="2910182"/>
          <a:ext cx="1758032" cy="87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Synthesis Keynesians</a:t>
          </a:r>
          <a:endParaRPr lang="de-DE" sz="2700" kern="1200" dirty="0"/>
        </a:p>
      </dsp:txBody>
      <dsp:txXfrm>
        <a:off x="3196228" y="2910182"/>
        <a:ext cx="1758032" cy="879016"/>
      </dsp:txXfrm>
    </dsp:sp>
    <dsp:sp modelId="{E37E2335-7278-4C19-B6A0-F17B2ECABDD6}">
      <dsp:nvSpPr>
        <dsp:cNvPr id="0" name=""/>
        <dsp:cNvSpPr/>
      </dsp:nvSpPr>
      <dsp:spPr>
        <a:xfrm>
          <a:off x="4330826" y="4153665"/>
          <a:ext cx="1758032" cy="87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New Keynesians</a:t>
          </a:r>
          <a:endParaRPr lang="de-DE" sz="2700" kern="1200" dirty="0"/>
        </a:p>
      </dsp:txBody>
      <dsp:txXfrm>
        <a:off x="4330826" y="4153665"/>
        <a:ext cx="1758032" cy="879016"/>
      </dsp:txXfrm>
    </dsp:sp>
    <dsp:sp modelId="{9F8052A9-A90C-4239-814C-07D0B1EDDC55}">
      <dsp:nvSpPr>
        <dsp:cNvPr id="0" name=""/>
        <dsp:cNvSpPr/>
      </dsp:nvSpPr>
      <dsp:spPr>
        <a:xfrm>
          <a:off x="6026660" y="1661979"/>
          <a:ext cx="1758032" cy="8790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neoclassical</a:t>
          </a:r>
          <a:endParaRPr lang="de-DE" sz="2700" kern="1200" dirty="0"/>
        </a:p>
      </dsp:txBody>
      <dsp:txXfrm>
        <a:off x="6026660" y="1661979"/>
        <a:ext cx="1758032" cy="879016"/>
      </dsp:txXfrm>
    </dsp:sp>
    <dsp:sp modelId="{922B570C-1EE0-438D-AE6D-F25B4FDE5A27}">
      <dsp:nvSpPr>
        <dsp:cNvPr id="0" name=""/>
        <dsp:cNvSpPr/>
      </dsp:nvSpPr>
      <dsp:spPr>
        <a:xfrm>
          <a:off x="6466168" y="2910182"/>
          <a:ext cx="1758032" cy="2230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New </a:t>
          </a:r>
          <a:r>
            <a:rPr lang="en-GB" sz="2800" kern="1200" dirty="0" err="1" smtClean="0"/>
            <a:t>Classcial</a:t>
          </a:r>
          <a:r>
            <a:rPr lang="en-GB" sz="2800" kern="1200" dirty="0" smtClean="0"/>
            <a:t> Econ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Monetarism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Rational Expectations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RBC</a:t>
          </a:r>
          <a:endParaRPr lang="de-DE" sz="1800" kern="1200" dirty="0"/>
        </a:p>
      </dsp:txBody>
      <dsp:txXfrm>
        <a:off x="6466168" y="2910182"/>
        <a:ext cx="1758032" cy="2230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2C3B3-F493-4995-90C1-F89717906C67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ADC7D-DA59-4F2B-8130-CC48EE8454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5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70718-7AC8-488E-B620-7FD3300C230E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EC2DB-392A-48E4-BD40-8943FE1A5A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8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00E829-6437-43DE-B980-3394C8F3D4E6}" type="slidenum">
              <a:rPr lang="de-DE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26</a:t>
            </a:fld>
            <a:endParaRPr lang="de-DE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3779" name="Text Box 1"/>
          <p:cNvSpPr txBox="1">
            <a:spLocks noChangeArrowheads="1"/>
          </p:cNvSpPr>
          <p:nvPr/>
        </p:nvSpPr>
        <p:spPr bwMode="auto">
          <a:xfrm>
            <a:off x="937586" y="694167"/>
            <a:ext cx="4992444" cy="34138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37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5148" y="4341829"/>
            <a:ext cx="5026101" cy="4201534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28750"/>
            <a:ext cx="8229600" cy="442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Sub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428868"/>
            <a:ext cx="8229600" cy="3429007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57200" y="1428736"/>
            <a:ext cx="8229600" cy="8572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80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KU PPT cover b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14554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3D64A-96CD-432D-9F57-ED4AFCA6FCC6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FAC3B-9358-458F-86B4-AFECC60C36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3D64A-96CD-432D-9F57-ED4AFCA6FCC6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FAC3B-9358-458F-86B4-AFECC60C36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3D64A-96CD-432D-9F57-ED4AFCA6FCC6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FAC3B-9358-458F-86B4-AFECC60C36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3D64A-96CD-432D-9F57-ED4AFCA6FCC6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FAC3B-9358-458F-86B4-AFECC60C36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K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4775" y="2650159"/>
            <a:ext cx="7542025" cy="357188"/>
          </a:xfrm>
        </p:spPr>
        <p:txBody>
          <a:bodyPr/>
          <a:lstStyle>
            <a:lvl1pPr>
              <a:buNone/>
              <a:defRPr sz="1400" b="1" baseline="0">
                <a:solidFill>
                  <a:srgbClr val="1195D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3069265"/>
            <a:ext cx="7543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FontTx/>
              <a:buNone/>
              <a:defRPr sz="1400" b="0" baseline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28575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0D3D64A-96CD-432D-9F57-ED4AFCA6FCC6}" type="datetimeFigureOut">
              <a:rPr lang="en-GB" smtClean="0"/>
              <a:pPr/>
              <a:t>04/07/2017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A3FAC3B-9358-458F-86B4-AFECC60C36F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31" name="Picture 6" descr="KU PPT ba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22975"/>
            <a:ext cx="9144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keynesian.net/" TargetMode="External"/><Relationship Id="rId2" Type="http://schemas.openxmlformats.org/officeDocument/2006/relationships/hyperlink" Target="http://fass.kingston.ac.uk/research/perg/even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Introduction to Post Keynesian Economics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14563"/>
            <a:ext cx="7774632" cy="2786062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400" kern="0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defRPr/>
            </a:pPr>
            <a:r>
              <a:rPr lang="en-US" sz="2400" kern="0" dirty="0" err="1" smtClean="0">
                <a:solidFill>
                  <a:schemeClr val="accent1">
                    <a:lumMod val="50000"/>
                  </a:schemeClr>
                </a:solidFill>
              </a:rPr>
              <a:t>Engelbert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 Stockhammer</a:t>
            </a:r>
          </a:p>
          <a:p>
            <a:pPr algn="r">
              <a:spcBef>
                <a:spcPct val="0"/>
              </a:spcBef>
              <a:defRPr/>
            </a:pPr>
            <a:r>
              <a:rPr lang="en-US" sz="2400" i="1" kern="0" dirty="0" smtClean="0">
                <a:solidFill>
                  <a:schemeClr val="accent1">
                    <a:lumMod val="50000"/>
                  </a:schemeClr>
                </a:solidFill>
              </a:rPr>
              <a:t>Kingston University</a:t>
            </a:r>
          </a:p>
          <a:p>
            <a:pPr>
              <a:spcBef>
                <a:spcPct val="0"/>
              </a:spcBef>
              <a:defRPr/>
            </a:pPr>
            <a:endParaRPr lang="en-US" sz="2400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400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400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400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400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400" i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9738" y="5091113"/>
            <a:ext cx="6738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i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UK: cycles in </a:t>
            </a:r>
            <a:r>
              <a:rPr lang="en-GB" dirty="0" err="1" smtClean="0"/>
              <a:t>rLoans</a:t>
            </a:r>
            <a:r>
              <a:rPr lang="en-GB" dirty="0" smtClean="0"/>
              <a:t> and </a:t>
            </a:r>
            <a:r>
              <a:rPr lang="en-GB" dirty="0" err="1" smtClean="0"/>
              <a:t>rGDP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Source: Haldane (2012 BIS WP)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3" y="1412776"/>
            <a:ext cx="853409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0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PK: development and streams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8057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1950s + 60s: Keynes in the long run – distribution and growth</a:t>
            </a:r>
            <a:r>
              <a:rPr lang="en-GB" dirty="0" smtClean="0"/>
              <a:t>; </a:t>
            </a:r>
          </a:p>
          <a:p>
            <a:pPr lvl="1"/>
            <a:r>
              <a:rPr lang="en-GB" dirty="0" smtClean="0"/>
              <a:t>Capital Controversies; </a:t>
            </a:r>
          </a:p>
          <a:p>
            <a:pPr lvl="1"/>
            <a:r>
              <a:rPr lang="en-GB" dirty="0" smtClean="0"/>
              <a:t>critique of neoclassical-Keynesian Synthesis (ISLM etc) </a:t>
            </a:r>
          </a:p>
          <a:p>
            <a:pPr lvl="1"/>
            <a:r>
              <a:rPr lang="en-GB" dirty="0" smtClean="0"/>
              <a:t>Where? Cambridge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70s + after: formation of PK school (journals); spreading out</a:t>
            </a:r>
          </a:p>
          <a:p>
            <a:pPr lvl="1"/>
            <a:r>
              <a:rPr lang="en-GB" dirty="0" smtClean="0"/>
              <a:t>Conflict inflation; endogenous money</a:t>
            </a:r>
          </a:p>
          <a:p>
            <a:pPr lvl="1"/>
            <a:r>
              <a:rPr lang="en-GB" dirty="0" smtClean="0"/>
              <a:t>Shift towards short/medium run analysis (</a:t>
            </a:r>
            <a:r>
              <a:rPr lang="en-GB" dirty="0" err="1" smtClean="0"/>
              <a:t>Kaleckian</a:t>
            </a:r>
            <a:r>
              <a:rPr lang="en-GB" dirty="0" smtClean="0"/>
              <a:t> models): distribution and demand, wage-led growth</a:t>
            </a:r>
          </a:p>
          <a:p>
            <a:pPr lvl="1"/>
            <a:r>
              <a:rPr lang="en-GB" dirty="0" smtClean="0"/>
              <a:t>Financial instability (</a:t>
            </a:r>
            <a:r>
              <a:rPr lang="en-GB" dirty="0" err="1" smtClean="0"/>
              <a:t>Minsky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More on economic policy, more empirical</a:t>
            </a:r>
          </a:p>
          <a:p>
            <a:pPr lvl="1"/>
            <a:r>
              <a:rPr lang="en-GB" dirty="0" smtClean="0"/>
              <a:t>Where? Lost Cambridge -&gt; spreading out (USA, continental </a:t>
            </a:r>
            <a:r>
              <a:rPr lang="en-GB" dirty="0" err="1" smtClean="0"/>
              <a:t>Eu</a:t>
            </a:r>
            <a:r>
              <a:rPr lang="en-GB" dirty="0" smtClean="0"/>
              <a:t>..)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Streams</a:t>
            </a:r>
          </a:p>
          <a:p>
            <a:pPr lvl="1"/>
            <a:r>
              <a:rPr lang="en-GB" dirty="0" err="1" smtClean="0"/>
              <a:t>Sraffians</a:t>
            </a:r>
            <a:r>
              <a:rPr lang="en-GB" dirty="0" smtClean="0"/>
              <a:t>: long run, distribution, technology and prices</a:t>
            </a:r>
            <a:endParaRPr lang="en-GB" dirty="0"/>
          </a:p>
          <a:p>
            <a:pPr lvl="1"/>
            <a:r>
              <a:rPr lang="en-GB" dirty="0"/>
              <a:t>Monetary </a:t>
            </a:r>
            <a:r>
              <a:rPr lang="en-GB" dirty="0" smtClean="0"/>
              <a:t>Keynesians (incl. </a:t>
            </a:r>
            <a:r>
              <a:rPr lang="en-GB" dirty="0" err="1" smtClean="0"/>
              <a:t>Minsky</a:t>
            </a:r>
            <a:r>
              <a:rPr lang="en-GB" dirty="0" smtClean="0"/>
              <a:t>): uncertainty, money, short term</a:t>
            </a:r>
            <a:endParaRPr lang="en-GB" dirty="0"/>
          </a:p>
          <a:p>
            <a:pPr lvl="1"/>
            <a:r>
              <a:rPr lang="en-GB" dirty="0" err="1" smtClean="0"/>
              <a:t>Kaleckians</a:t>
            </a:r>
            <a:r>
              <a:rPr lang="en-GB" dirty="0" smtClean="0"/>
              <a:t>: social conflict, distribution, demand; short/medium term</a:t>
            </a:r>
          </a:p>
          <a:p>
            <a:pPr lvl="1"/>
            <a:r>
              <a:rPr lang="en-GB" dirty="0" smtClean="0"/>
              <a:t>Various other (often narrower streams): </a:t>
            </a:r>
            <a:r>
              <a:rPr lang="en-GB" dirty="0" err="1" smtClean="0"/>
              <a:t>BoPC</a:t>
            </a:r>
            <a:r>
              <a:rPr lang="en-GB" dirty="0" smtClean="0"/>
              <a:t> growth, SFC, MMT ...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Neoclassical </a:t>
            </a:r>
            <a:r>
              <a:rPr lang="en-GB" dirty="0" err="1" smtClean="0"/>
              <a:t>vs</a:t>
            </a:r>
            <a:r>
              <a:rPr lang="en-GB" dirty="0" smtClean="0"/>
              <a:t> Keynesian theory</a:t>
            </a:r>
            <a:endParaRPr lang="de-D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3143272"/>
                <a:gridCol w="311466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Neoclassical theory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Keynesian</a:t>
                      </a:r>
                      <a:r>
                        <a:rPr lang="en-GB" baseline="0" dirty="0" smtClean="0"/>
                        <a:t> theory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Key concepts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Rational behaviour,</a:t>
                      </a:r>
                      <a:r>
                        <a:rPr lang="en-GB" baseline="0" dirty="0" smtClean="0"/>
                        <a:t> equilibrium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Effective demand, ‘animal</a:t>
                      </a:r>
                      <a:r>
                        <a:rPr lang="en-GB" baseline="0" dirty="0" smtClean="0"/>
                        <a:t> spirits’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Behaviour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Rational behaviour by selfish individuals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‘animal spirits’ (non-rational behaviour)</a:t>
                      </a:r>
                      <a:r>
                        <a:rPr lang="de-DE" baseline="0" dirty="0" smtClean="0"/>
                        <a:t> and conventional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Markets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Market clearing ← prices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Some markets don’t clear</a:t>
                      </a:r>
                    </a:p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Money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Classical dichotomy (money is neutral)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‘money matters’ (has real effects)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unemployment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Voluntary or due to rigidities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Involuntary, due to lack of demand on goods markets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policy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Laissez faire: markets are self-regulating and </a:t>
                      </a:r>
                      <a:r>
                        <a:rPr lang="en-GB" dirty="0" err="1" smtClean="0"/>
                        <a:t>gov’t</a:t>
                      </a:r>
                      <a:r>
                        <a:rPr lang="en-GB" dirty="0" smtClean="0"/>
                        <a:t> should not</a:t>
                      </a:r>
                      <a:r>
                        <a:rPr lang="en-GB" baseline="0" dirty="0" smtClean="0"/>
                        <a:t> intervene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market economies are unstable</a:t>
                      </a:r>
                      <a:r>
                        <a:rPr lang="en-GB" baseline="0" dirty="0" smtClean="0"/>
                        <a:t> and result in unemployment → </a:t>
                      </a:r>
                      <a:r>
                        <a:rPr lang="en-GB" baseline="0" dirty="0" err="1" smtClean="0"/>
                        <a:t>gov’t</a:t>
                      </a:r>
                      <a:r>
                        <a:rPr lang="en-GB" baseline="0" dirty="0" smtClean="0"/>
                        <a:t> should intervene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286021"/>
              </p:ext>
            </p:extLst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New Keynesians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in 1980s (</a:t>
            </a:r>
            <a:r>
              <a:rPr lang="en-AU" sz="2800" dirty="0" err="1" smtClean="0"/>
              <a:t>Mankiw</a:t>
            </a:r>
            <a:r>
              <a:rPr lang="en-AU" sz="2800" dirty="0" smtClean="0"/>
              <a:t>, Blanchard, </a:t>
            </a:r>
            <a:r>
              <a:rPr lang="en-AU" sz="2800" dirty="0" err="1" smtClean="0"/>
              <a:t>Stiglitz</a:t>
            </a:r>
            <a:r>
              <a:rPr lang="en-AU" sz="2800" dirty="0" smtClean="0"/>
              <a:t>, Fisher)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reaction to New </a:t>
            </a:r>
            <a:r>
              <a:rPr lang="en-AU" sz="2800" dirty="0" err="1" smtClean="0"/>
              <a:t>Classicals</a:t>
            </a:r>
            <a:r>
              <a:rPr lang="en-AU" sz="2800" dirty="0" smtClean="0"/>
              <a:t> - </a:t>
            </a:r>
            <a:r>
              <a:rPr lang="en-AU" sz="2800" dirty="0" smtClean="0">
                <a:solidFill>
                  <a:srgbClr val="FF0000"/>
                </a:solidFill>
              </a:rPr>
              <a:t>accept </a:t>
            </a:r>
            <a:r>
              <a:rPr lang="en-AU" sz="2800" dirty="0" err="1" smtClean="0">
                <a:solidFill>
                  <a:srgbClr val="FF0000"/>
                </a:solidFill>
              </a:rPr>
              <a:t>microfoundations</a:t>
            </a:r>
            <a:r>
              <a:rPr lang="en-AU" sz="2800" dirty="0" smtClean="0"/>
              <a:t> and often rational expectations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but assumes (or derives) </a:t>
            </a:r>
            <a:r>
              <a:rPr lang="en-AU" sz="2800" dirty="0" smtClean="0">
                <a:solidFill>
                  <a:srgbClr val="FF0000"/>
                </a:solidFill>
              </a:rPr>
              <a:t>imperfect markets </a:t>
            </a:r>
            <a:r>
              <a:rPr lang="en-AU" sz="2800" dirty="0" smtClean="0"/>
              <a:t>– </a:t>
            </a:r>
          </a:p>
          <a:p>
            <a:pPr lvl="1">
              <a:lnSpc>
                <a:spcPct val="80000"/>
              </a:lnSpc>
            </a:pPr>
            <a:r>
              <a:rPr lang="en-AU" sz="2400" dirty="0" smtClean="0"/>
              <a:t>menu  costs, </a:t>
            </a:r>
          </a:p>
          <a:p>
            <a:pPr lvl="1">
              <a:lnSpc>
                <a:spcPct val="80000"/>
              </a:lnSpc>
            </a:pPr>
            <a:r>
              <a:rPr lang="en-AU" sz="2400" dirty="0" smtClean="0"/>
              <a:t>NAIRU, insider outsider models</a:t>
            </a:r>
          </a:p>
          <a:p>
            <a:pPr lvl="1">
              <a:lnSpc>
                <a:spcPct val="80000"/>
              </a:lnSpc>
            </a:pPr>
            <a:r>
              <a:rPr lang="en-AU" sz="2400" dirty="0" smtClean="0"/>
              <a:t>credit rationing / asymmetric information</a:t>
            </a:r>
          </a:p>
          <a:p>
            <a:pPr eaLnBrk="1" hangingPunct="1">
              <a:lnSpc>
                <a:spcPct val="80000"/>
              </a:lnSpc>
            </a:pPr>
            <a:r>
              <a:rPr lang="en-AU" sz="2800" dirty="0" smtClean="0"/>
              <a:t>1990s: “New Consensus Model” (New Keynesian-Neoclassical Synthesis): </a:t>
            </a:r>
          </a:p>
          <a:p>
            <a:pPr lvl="1">
              <a:lnSpc>
                <a:spcPct val="80000"/>
              </a:lnSpc>
            </a:pPr>
            <a:r>
              <a:rPr lang="en-AU" sz="2400" dirty="0" smtClean="0"/>
              <a:t>again short run/long run dichotomy, but with strict </a:t>
            </a:r>
            <a:r>
              <a:rPr lang="en-AU" sz="2400" dirty="0" err="1" smtClean="0"/>
              <a:t>microfoundations</a:t>
            </a:r>
            <a:endParaRPr lang="en-AU" sz="2400" dirty="0" smtClean="0"/>
          </a:p>
          <a:p>
            <a:pPr lvl="1">
              <a:lnSpc>
                <a:spcPct val="80000"/>
              </a:lnSpc>
            </a:pPr>
            <a:r>
              <a:rPr lang="en-AU" dirty="0" smtClean="0"/>
              <a:t>Pseudo IS curve: downwards sloping because of </a:t>
            </a:r>
            <a:r>
              <a:rPr lang="en-AU" dirty="0" err="1" smtClean="0"/>
              <a:t>intertertemporal</a:t>
            </a:r>
            <a:r>
              <a:rPr lang="en-AU" dirty="0" smtClean="0"/>
              <a:t> consumption </a:t>
            </a:r>
            <a:endParaRPr lang="en-A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06540"/>
              </p:ext>
            </p:extLst>
          </p:nvPr>
        </p:nvGraphicFramePr>
        <p:xfrm>
          <a:off x="395536" y="404664"/>
          <a:ext cx="8229600" cy="549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480"/>
                <a:gridCol w="3384376"/>
                <a:gridCol w="36107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PKE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Marxian econ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scope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Economic theory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 of richer,</a:t>
                      </a:r>
                      <a:r>
                        <a:rPr lang="en-GB" baseline="0" dirty="0" smtClean="0"/>
                        <a:t> interdisciplinary project (Historical Materialism)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Demand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Effective demand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Often</a:t>
                      </a:r>
                      <a:r>
                        <a:rPr lang="en-GB" baseline="0" dirty="0" smtClean="0"/>
                        <a:t> assumes Say’s law; demand (‘realisation crisis’) only in short run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Production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Little to say to production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Production as labour process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Class analysis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classes have different consumption propensities;</a:t>
                      </a:r>
                      <a:r>
                        <a:rPr lang="en-GB" baseline="0" dirty="0" smtClean="0"/>
                        <a:t> only capitalists make investment decisions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 struggle at site of production</a:t>
                      </a:r>
                    </a:p>
                    <a:p>
                      <a:r>
                        <a:rPr lang="en-GB" dirty="0" smtClean="0"/>
                        <a:t>Class</a:t>
                      </a:r>
                      <a:r>
                        <a:rPr lang="en-GB" baseline="0" dirty="0" smtClean="0"/>
                        <a:t> struggle -&gt; theory of state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Money &amp; finance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Money is created by banks as side effect of lending</a:t>
                      </a:r>
                    </a:p>
                    <a:p>
                      <a:r>
                        <a:rPr lang="en-GB" dirty="0" smtClean="0"/>
                        <a:t>Money to deal with uncertainty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Commodity</a:t>
                      </a:r>
                      <a:r>
                        <a:rPr lang="en-GB" baseline="0" dirty="0" smtClean="0"/>
                        <a:t> theory of money: money is produced commodity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unemployment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Lack of</a:t>
                      </a:r>
                      <a:r>
                        <a:rPr lang="en-GB" baseline="0" dirty="0" smtClean="0"/>
                        <a:t> effective demand; no tendency to full 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Industrial reserve army necessary to discipline</a:t>
                      </a:r>
                      <a:r>
                        <a:rPr lang="en-GB" baseline="0" dirty="0" smtClean="0"/>
                        <a:t> workers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policy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Normative:</a:t>
                      </a:r>
                      <a:r>
                        <a:rPr lang="en-GB" baseline="0" dirty="0" smtClean="0"/>
                        <a:t> full employment policy</a:t>
                      </a:r>
                      <a:r>
                        <a:rPr lang="en-GB" dirty="0" smtClean="0"/>
                        <a:t>; can also benefit capital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Reform</a:t>
                      </a:r>
                      <a:r>
                        <a:rPr lang="en-GB" baseline="0" dirty="0" smtClean="0"/>
                        <a:t> futile within the capitalist system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 and mainstream economic 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4212216"/>
              </p:ext>
            </p:extLst>
          </p:nvPr>
        </p:nvGraphicFramePr>
        <p:xfrm>
          <a:off x="467544" y="1412776"/>
          <a:ext cx="8229600" cy="463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746648"/>
                <a:gridCol w="3394720"/>
              </a:tblGrid>
              <a:tr h="3923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Mainstream Policy Mix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Post Keynesian Policy Mix</a:t>
                      </a:r>
                      <a:endParaRPr lang="en-GB" dirty="0"/>
                    </a:p>
                  </a:txBody>
                  <a:tcPr/>
                </a:tc>
              </a:tr>
              <a:tr h="677220">
                <a:tc>
                  <a:txBody>
                    <a:bodyPr/>
                    <a:lstStyle/>
                    <a:p>
                      <a:r>
                        <a:rPr lang="en-GB" dirty="0" smtClean="0"/>
                        <a:t>Overall aim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Efficiency (minimal interference in markets)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employment</a:t>
                      </a:r>
                      <a:endParaRPr lang="en-GB" dirty="0"/>
                    </a:p>
                  </a:txBody>
                  <a:tcPr/>
                </a:tc>
              </a:tr>
              <a:tr h="67722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fiscal policy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Balanced budgets (‘sound fiscal policy’)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Countercyclical fiscal policy to ensure </a:t>
                      </a:r>
                      <a:r>
                        <a:rPr lang="en-GB" i="1" dirty="0" smtClean="0"/>
                        <a:t>full employment</a:t>
                      </a:r>
                      <a:endParaRPr lang="en-GB" i="1" dirty="0"/>
                    </a:p>
                  </a:txBody>
                  <a:tcPr/>
                </a:tc>
              </a:tr>
              <a:tr h="967457">
                <a:tc>
                  <a:txBody>
                    <a:bodyPr/>
                    <a:lstStyle/>
                    <a:p>
                      <a:r>
                        <a:rPr lang="en-GB" dirty="0" smtClean="0"/>
                        <a:t>Monetary policy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Inflation targeting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Has to support growth; </a:t>
                      </a:r>
                    </a:p>
                    <a:p>
                      <a:r>
                        <a:rPr lang="en-GB" dirty="0" smtClean="0"/>
                        <a:t>In recession with debt hangover: higher inflation allows rebalancing</a:t>
                      </a:r>
                      <a:endParaRPr lang="en-GB" dirty="0"/>
                    </a:p>
                  </a:txBody>
                  <a:tcPr/>
                </a:tc>
              </a:tr>
              <a:tr h="677220">
                <a:tc>
                  <a:txBody>
                    <a:bodyPr/>
                    <a:lstStyle/>
                    <a:p>
                      <a:r>
                        <a:rPr lang="en-GB" dirty="0" smtClean="0"/>
                        <a:t>Labour market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Encourage ‘labour market flexibility’</a:t>
                      </a:r>
                    </a:p>
                    <a:p>
                      <a:r>
                        <a:rPr lang="en-GB" dirty="0" smtClean="0"/>
                        <a:t>Wage</a:t>
                      </a:r>
                      <a:r>
                        <a:rPr lang="en-GB" baseline="0" dirty="0" smtClean="0"/>
                        <a:t> as a cost factor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Institution building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Wages</a:t>
                      </a:r>
                      <a:r>
                        <a:rPr lang="en-GB" baseline="0" dirty="0" smtClean="0"/>
                        <a:t> as source of demand</a:t>
                      </a:r>
                      <a:endParaRPr lang="en-GB" dirty="0"/>
                    </a:p>
                  </a:txBody>
                  <a:tcPr/>
                </a:tc>
              </a:tr>
              <a:tr h="1009006">
                <a:tc>
                  <a:txBody>
                    <a:bodyPr/>
                    <a:lstStyle/>
                    <a:p>
                      <a:r>
                        <a:rPr lang="en-GB" dirty="0" smtClean="0"/>
                        <a:t>Financial market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financial </a:t>
                      </a:r>
                      <a:r>
                        <a:rPr lang="en-GB" baseline="0" dirty="0" smtClean="0"/>
                        <a:t>liberalisation, trusts efficiency of financial markets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Regulate</a:t>
                      </a:r>
                      <a:r>
                        <a:rPr lang="en-GB" baseline="0" dirty="0" smtClean="0"/>
                        <a:t> finance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Illustrating different paradigms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521286"/>
              </p:ext>
            </p:extLst>
          </p:nvPr>
        </p:nvGraphicFramePr>
        <p:xfrm>
          <a:off x="395536" y="1196752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Austrians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Mainstream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Marxist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Financial crisis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‘too low interest rates’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Random shock;</a:t>
                      </a:r>
                    </a:p>
                    <a:p>
                      <a:r>
                        <a:rPr lang="en-GB" sz="1800" dirty="0" smtClean="0"/>
                        <a:t>Wron</a:t>
                      </a:r>
                      <a:r>
                        <a:rPr lang="en-GB" sz="1800" baseline="0" dirty="0" smtClean="0"/>
                        <a:t>g incentives to bank mangers → excessive risk taking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Unregulated financial  </a:t>
                      </a:r>
                      <a:r>
                        <a:rPr lang="en-GB" sz="1800" baseline="0" dirty="0" smtClean="0"/>
                        <a:t>(animal spirits + endogenous credit)</a:t>
                      </a:r>
                      <a:endParaRPr lang="en-GB" sz="1800" dirty="0" smtClean="0"/>
                    </a:p>
                    <a:p>
                      <a:r>
                        <a:rPr lang="en-GB" sz="1800" dirty="0" smtClean="0"/>
                        <a:t>→ </a:t>
                      </a:r>
                      <a:r>
                        <a:rPr lang="en-GB" sz="1800" baseline="0" dirty="0" smtClean="0"/>
                        <a:t>boom-bust cycles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Reflects more</a:t>
                      </a:r>
                      <a:r>
                        <a:rPr lang="en-GB" sz="1800" baseline="0" dirty="0" smtClean="0"/>
                        <a:t> fundamental contradictions of capitalism (exploitation)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Recession / unemployment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Economic crisis as cleansing process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Swift return to equilibrium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</a:t>
                      </a:r>
                      <a:r>
                        <a:rPr lang="en-GB" sz="1800" baseline="0" dirty="0" smtClean="0"/>
                        <a:t> built-in mechanism to return to full employment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Unemployment a normal feature; necessary to maintain</a:t>
                      </a:r>
                      <a:r>
                        <a:rPr lang="en-GB" sz="1800" baseline="0" dirty="0" smtClean="0"/>
                        <a:t> discipline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 interventions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avoid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May be useful in short run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Necessary for socially desirable outcomes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Futile in capitalism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suggestions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classics</a:t>
            </a:r>
          </a:p>
          <a:p>
            <a:r>
              <a:rPr lang="en-GB" dirty="0" smtClean="0"/>
              <a:t>Keynes: General Theory of Employment, Interest and Money</a:t>
            </a:r>
          </a:p>
          <a:p>
            <a:r>
              <a:rPr lang="en-GB" dirty="0" err="1" smtClean="0"/>
              <a:t>Kalecki</a:t>
            </a:r>
            <a:r>
              <a:rPr lang="en-GB" dirty="0" smtClean="0"/>
              <a:t>: Theory of Economic Dynamics</a:t>
            </a:r>
          </a:p>
          <a:p>
            <a:r>
              <a:rPr lang="en-GB" dirty="0" smtClean="0"/>
              <a:t>Robinson: Accumulation of Capital</a:t>
            </a:r>
          </a:p>
          <a:p>
            <a:r>
              <a:rPr lang="en-GB" dirty="0" err="1" smtClean="0"/>
              <a:t>Minsky</a:t>
            </a:r>
            <a:r>
              <a:rPr lang="en-GB" dirty="0" smtClean="0"/>
              <a:t>: Stabilizing an Unstable Economy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Introductions, surveys, history</a:t>
            </a:r>
          </a:p>
          <a:p>
            <a:r>
              <a:rPr lang="en-GB" dirty="0" smtClean="0"/>
              <a:t>Lavoie</a:t>
            </a:r>
            <a:r>
              <a:rPr lang="en-GB" dirty="0"/>
              <a:t>: Introduction to Post Keynesian Economics</a:t>
            </a:r>
          </a:p>
          <a:p>
            <a:r>
              <a:rPr lang="en-GB" dirty="0"/>
              <a:t>Hein &amp;  Stockhammer: </a:t>
            </a:r>
            <a:r>
              <a:rPr lang="en-GB" dirty="0" smtClean="0"/>
              <a:t>A New </a:t>
            </a:r>
            <a:r>
              <a:rPr lang="en-GB" dirty="0"/>
              <a:t>Guide to Keynesian Macroeconomics and Economic Policies</a:t>
            </a:r>
          </a:p>
          <a:p>
            <a:r>
              <a:rPr lang="en-GB" dirty="0"/>
              <a:t>King: History of Post Keynesian </a:t>
            </a:r>
            <a:r>
              <a:rPr lang="en-GB" dirty="0" smtClean="0"/>
              <a:t>Economics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PKE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foundations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Fundamental uncertainty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Social conflict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Effective demand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Macroeconomics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Investment </a:t>
            </a:r>
            <a:r>
              <a:rPr lang="en-GB" sz="2800" dirty="0" smtClean="0">
                <a:latin typeface="Arial"/>
                <a:cs typeface="Arial"/>
              </a:rPr>
              <a:t>→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savings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Involuntary unemployment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Credit </a:t>
            </a:r>
            <a:r>
              <a:rPr lang="en-GB" sz="2800" dirty="0" smtClean="0">
                <a:latin typeface="Arial"/>
                <a:cs typeface="Arial"/>
              </a:rPr>
              <a:t>→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money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Financial instability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7188" y="338138"/>
            <a:ext cx="8548687" cy="566737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Foundations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Fundamental uncertainty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Social conflict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Effective demand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Macroeconomics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Investment </a:t>
            </a:r>
            <a:r>
              <a:rPr lang="en-GB" sz="2800" dirty="0" smtClean="0">
                <a:latin typeface="Arial"/>
                <a:cs typeface="Arial"/>
              </a:rPr>
              <a:t>→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savings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Involuntary unemployment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Credit </a:t>
            </a:r>
            <a:r>
              <a:rPr lang="en-GB" sz="2800" dirty="0" smtClean="0">
                <a:latin typeface="Arial"/>
                <a:cs typeface="Arial"/>
              </a:rPr>
              <a:t>→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money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Financial instability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Context: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History of PKE;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Synthesis and New Keynesians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PKE and Marxian PE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Economic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-elgar.com/images/books/8498014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96048"/>
            <a:ext cx="3672408" cy="5117933"/>
          </a:xfrm>
          <a:prstGeom prst="rect">
            <a:avLst/>
          </a:prstGeom>
          <a:noFill/>
        </p:spPr>
      </p:pic>
      <p:pic>
        <p:nvPicPr>
          <p:cNvPr id="1026" name="Picture 2" descr="C:\Users\Engelbert\Desktop\WLG 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025" y="1124744"/>
            <a:ext cx="3074975" cy="4797152"/>
          </a:xfrm>
          <a:prstGeom prst="rect">
            <a:avLst/>
          </a:prstGeom>
          <a:noFill/>
        </p:spPr>
      </p:pic>
      <p:pic>
        <p:nvPicPr>
          <p:cNvPr id="1032" name="Picture 8" descr="http://ecx.images-amazon.com/images/I/518N6GS81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96753"/>
            <a:ext cx="3283345" cy="4690492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89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467544" y="1340768"/>
            <a:ext cx="4114800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i="1" dirty="0" smtClean="0"/>
              <a:t>PKSG &amp; PERG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200" b="1" dirty="0" smtClean="0"/>
              <a:t>An Introduction to Post Keynesian Economics and Political Economy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 smtClean="0"/>
              <a:t>14-16 July 2016, Kingston University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GB" sz="2000" i="1" dirty="0" smtClean="0"/>
              <a:t>E </a:t>
            </a:r>
            <a:r>
              <a:rPr lang="en-GB" sz="2000" i="1" dirty="0" err="1" smtClean="0"/>
              <a:t>Stockhammer</a:t>
            </a:r>
            <a:r>
              <a:rPr lang="en-GB" sz="2000" i="1" dirty="0" smtClean="0"/>
              <a:t>, M Sawyer, V Chick, S </a:t>
            </a:r>
            <a:r>
              <a:rPr lang="en-GB" sz="2000" i="1" dirty="0" err="1" smtClean="0"/>
              <a:t>Mohun</a:t>
            </a:r>
            <a:r>
              <a:rPr lang="en-GB" sz="2000" i="1" dirty="0" smtClean="0"/>
              <a:t>, O </a:t>
            </a:r>
            <a:r>
              <a:rPr lang="en-GB" sz="2000" i="1" dirty="0" err="1" smtClean="0"/>
              <a:t>Onaran</a:t>
            </a:r>
            <a:r>
              <a:rPr lang="en-GB" sz="2000" i="1" dirty="0" smtClean="0"/>
              <a:t>, S Keen, G </a:t>
            </a:r>
            <a:r>
              <a:rPr lang="en-GB" sz="2000" i="1" dirty="0" err="1" smtClean="0"/>
              <a:t>Dymski</a:t>
            </a:r>
            <a:r>
              <a:rPr lang="en-GB" sz="2000" i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700" i="1" dirty="0" smtClean="0">
                <a:hlinkClick r:id="rId2"/>
              </a:rPr>
              <a:t>http://fass.kingston.ac.uk/research/perg/events/</a:t>
            </a:r>
            <a:r>
              <a:rPr lang="en-GB" sz="1700" i="1" dirty="0" smtClean="0"/>
              <a:t> </a:t>
            </a:r>
            <a:endParaRPr lang="en-GB" sz="1700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42792" cy="511256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PKSG Annual Workshop, June</a:t>
            </a:r>
          </a:p>
          <a:p>
            <a:r>
              <a:rPr lang="en-GB" dirty="0" smtClean="0"/>
              <a:t>FMM conference, Oct</a:t>
            </a:r>
          </a:p>
          <a:p>
            <a:r>
              <a:rPr lang="en-GB" dirty="0" smtClean="0"/>
              <a:t>FMM summer school, Aug, every other year</a:t>
            </a:r>
          </a:p>
          <a:p>
            <a:r>
              <a:rPr lang="en-GB" dirty="0" smtClean="0"/>
              <a:t>PKSG email list </a:t>
            </a:r>
            <a:r>
              <a:rPr lang="en-GB" sz="2000" i="1" dirty="0" smtClean="0">
                <a:hlinkClick r:id="rId3"/>
              </a:rPr>
              <a:t>http://www.postkeynesian.net/</a:t>
            </a:r>
            <a:r>
              <a:rPr lang="en-GB" sz="2000" i="1" dirty="0" smtClean="0"/>
              <a:t> </a:t>
            </a:r>
            <a:endParaRPr lang="en-GB" i="1" dirty="0" smtClean="0"/>
          </a:p>
          <a:p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31" y="0"/>
            <a:ext cx="9505059" cy="143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PK goods market: basic multipliers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Standard Keynesian multiplier</a:t>
            </a:r>
          </a:p>
          <a:p>
            <a:r>
              <a:rPr lang="de-DE" dirty="0" smtClean="0"/>
              <a:t>C = c</a:t>
            </a:r>
            <a:r>
              <a:rPr lang="de-DE" baseline="-25000" dirty="0" smtClean="0"/>
              <a:t>1</a:t>
            </a:r>
            <a:r>
              <a:rPr lang="de-DE" dirty="0" smtClean="0"/>
              <a:t>.Y +c</a:t>
            </a:r>
            <a:r>
              <a:rPr lang="de-DE" baseline="-25000" dirty="0" smtClean="0"/>
              <a:t>0</a:t>
            </a:r>
          </a:p>
          <a:p>
            <a:r>
              <a:rPr lang="de-DE" dirty="0" smtClean="0"/>
              <a:t>I </a:t>
            </a:r>
            <a:r>
              <a:rPr lang="de-DE" dirty="0"/>
              <a:t>= I</a:t>
            </a:r>
            <a:r>
              <a:rPr lang="de-DE" baseline="-25000" dirty="0"/>
              <a:t>0</a:t>
            </a:r>
          </a:p>
          <a:p>
            <a:r>
              <a:rPr lang="de-DE" dirty="0" smtClean="0"/>
              <a:t>In equilibirum </a:t>
            </a:r>
          </a:p>
          <a:p>
            <a:r>
              <a:rPr lang="de-DE" dirty="0" smtClean="0"/>
              <a:t>Y = C + I</a:t>
            </a:r>
            <a:r>
              <a:rPr lang="de-DE" baseline="-25000" dirty="0" smtClean="0"/>
              <a:t>0</a:t>
            </a:r>
          </a:p>
          <a:p>
            <a:r>
              <a:rPr lang="de-DE" dirty="0" smtClean="0"/>
              <a:t>Y* = 1/(1-c</a:t>
            </a:r>
            <a:r>
              <a:rPr lang="de-DE" baseline="-25000" dirty="0" smtClean="0"/>
              <a:t>1</a:t>
            </a:r>
            <a:r>
              <a:rPr lang="de-DE" dirty="0" smtClean="0"/>
              <a:t>).(C</a:t>
            </a:r>
            <a:r>
              <a:rPr lang="de-DE" baseline="-25000" dirty="0" smtClean="0"/>
              <a:t>0</a:t>
            </a:r>
            <a:r>
              <a:rPr lang="de-DE" dirty="0" smtClean="0"/>
              <a:t>+I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8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Different consumption propensities for profit income and wage income</a:t>
            </a:r>
            <a:endParaRPr lang="en-GB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 = c</a:t>
            </a:r>
            <a:r>
              <a:rPr lang="de-DE" baseline="-25000" dirty="0" smtClean="0"/>
              <a:t>W</a:t>
            </a:r>
            <a:r>
              <a:rPr lang="de-DE" dirty="0" smtClean="0"/>
              <a:t>.W + C</a:t>
            </a:r>
            <a:r>
              <a:rPr lang="de-DE" baseline="-25000" dirty="0" smtClean="0"/>
              <a:t>R</a:t>
            </a:r>
            <a:r>
              <a:rPr lang="de-DE" dirty="0" smtClean="0"/>
              <a:t>.R  		</a:t>
            </a:r>
            <a:r>
              <a:rPr lang="el-GR" dirty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π</a:t>
            </a:r>
            <a:r>
              <a:rPr lang="en-GB" dirty="0" smtClean="0">
                <a:cs typeface="Arial" charset="0"/>
              </a:rPr>
              <a:t>=R/Y (profit share)</a:t>
            </a:r>
            <a:endParaRPr lang="de-DE" dirty="0" smtClean="0"/>
          </a:p>
          <a:p>
            <a:r>
              <a:rPr lang="de-DE" dirty="0" smtClean="0"/>
              <a:t>C = c</a:t>
            </a:r>
            <a:r>
              <a:rPr lang="de-DE" baseline="-25000" dirty="0" smtClean="0"/>
              <a:t>W</a:t>
            </a:r>
            <a:r>
              <a:rPr lang="de-DE" dirty="0" smtClean="0"/>
              <a:t>.(1-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/>
              <a:t>).Y + c</a:t>
            </a:r>
            <a:r>
              <a:rPr lang="de-DE" baseline="-25000" dirty="0" smtClean="0"/>
              <a:t>R</a:t>
            </a:r>
            <a:r>
              <a:rPr lang="de-DE" dirty="0" smtClean="0"/>
              <a:t>. 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/>
              <a:t>.Y</a:t>
            </a:r>
          </a:p>
          <a:p>
            <a:r>
              <a:rPr lang="de-DE" dirty="0" smtClean="0"/>
              <a:t>Y = c</a:t>
            </a:r>
            <a:r>
              <a:rPr lang="de-DE" baseline="-25000" dirty="0" smtClean="0"/>
              <a:t>W</a:t>
            </a:r>
            <a:r>
              <a:rPr lang="de-DE" dirty="0" smtClean="0"/>
              <a:t>.(1-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/>
              <a:t>).Y + c</a:t>
            </a:r>
            <a:r>
              <a:rPr lang="de-DE" baseline="-25000" dirty="0" smtClean="0"/>
              <a:t>R</a:t>
            </a:r>
            <a:r>
              <a:rPr lang="de-DE" dirty="0" smtClean="0"/>
              <a:t>. 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/>
              <a:t>.Y + c</a:t>
            </a:r>
            <a:r>
              <a:rPr lang="de-DE" baseline="-25000" dirty="0" smtClean="0"/>
              <a:t>0</a:t>
            </a:r>
            <a:r>
              <a:rPr lang="de-DE" dirty="0" smtClean="0"/>
              <a:t> + I</a:t>
            </a:r>
            <a:r>
              <a:rPr lang="de-DE" baseline="-25000" dirty="0" smtClean="0"/>
              <a:t>0</a:t>
            </a:r>
            <a:endParaRPr lang="de-DE" dirty="0" smtClean="0"/>
          </a:p>
          <a:p>
            <a:r>
              <a:rPr lang="de-DE" dirty="0" smtClean="0"/>
              <a:t>Y* = 1/(1- c</a:t>
            </a:r>
            <a:r>
              <a:rPr lang="de-DE" baseline="-25000" dirty="0" smtClean="0"/>
              <a:t>W</a:t>
            </a:r>
            <a:r>
              <a:rPr lang="de-DE" dirty="0" smtClean="0"/>
              <a:t> +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[</a:t>
            </a:r>
            <a:r>
              <a:rPr lang="de-DE" dirty="0" smtClean="0"/>
              <a:t>c</a:t>
            </a:r>
            <a:r>
              <a:rPr lang="de-DE" baseline="-25000" dirty="0" smtClean="0"/>
              <a:t>W </a:t>
            </a:r>
            <a:r>
              <a:rPr lang="de-DE" dirty="0" smtClean="0"/>
              <a:t>- c</a:t>
            </a:r>
            <a:r>
              <a:rPr lang="de-DE" baseline="-25000" dirty="0" smtClean="0"/>
              <a:t>R</a:t>
            </a:r>
            <a:r>
              <a:rPr lang="de-DE" dirty="0" smtClean="0">
                <a:cs typeface="Arial" charset="0"/>
              </a:rPr>
              <a:t>]).(</a:t>
            </a:r>
            <a:r>
              <a:rPr lang="de-DE" dirty="0" smtClean="0"/>
              <a:t>c</a:t>
            </a:r>
            <a:r>
              <a:rPr lang="de-DE" baseline="-25000" dirty="0" smtClean="0"/>
              <a:t>0</a:t>
            </a:r>
            <a:r>
              <a:rPr lang="de-DE" dirty="0" smtClean="0"/>
              <a:t> + I</a:t>
            </a:r>
            <a:r>
              <a:rPr lang="de-DE" baseline="-25000" dirty="0" smtClean="0"/>
              <a:t>0</a:t>
            </a:r>
            <a:r>
              <a:rPr lang="de-DE" dirty="0" smtClean="0">
                <a:cs typeface="Arial" charset="0"/>
              </a:rPr>
              <a:t>)</a:t>
            </a:r>
          </a:p>
          <a:p>
            <a:endParaRPr lang="de-DE" dirty="0" smtClean="0"/>
          </a:p>
          <a:p>
            <a:r>
              <a:rPr lang="de-DE" dirty="0" smtClean="0"/>
              <a:t>If workers don‘t save: c</a:t>
            </a:r>
            <a:r>
              <a:rPr lang="de-DE" baseline="-25000" dirty="0" smtClean="0"/>
              <a:t>W</a:t>
            </a:r>
            <a:r>
              <a:rPr lang="de-DE" dirty="0" smtClean="0"/>
              <a:t> = 0</a:t>
            </a:r>
          </a:p>
          <a:p>
            <a:r>
              <a:rPr lang="de-DE" dirty="0" smtClean="0"/>
              <a:t>Y* = 1/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/>
              <a:t>(1-c</a:t>
            </a:r>
            <a:r>
              <a:rPr lang="de-DE" baseline="-25000" dirty="0" smtClean="0"/>
              <a:t>R</a:t>
            </a:r>
            <a:r>
              <a:rPr lang="de-DE" dirty="0" smtClean="0">
                <a:cs typeface="Arial" charset="0"/>
              </a:rPr>
              <a:t>).(</a:t>
            </a:r>
            <a:r>
              <a:rPr lang="de-DE" dirty="0" smtClean="0"/>
              <a:t>c</a:t>
            </a:r>
            <a:r>
              <a:rPr lang="de-DE" baseline="-25000" dirty="0" smtClean="0"/>
              <a:t>0</a:t>
            </a:r>
            <a:r>
              <a:rPr lang="de-DE" dirty="0" smtClean="0"/>
              <a:t> + I</a:t>
            </a:r>
            <a:r>
              <a:rPr lang="de-DE" baseline="-25000" dirty="0" smtClean="0"/>
              <a:t>0</a:t>
            </a:r>
            <a:r>
              <a:rPr lang="de-DE" dirty="0" smtClean="0">
                <a:cs typeface="Arial" charset="0"/>
              </a:rPr>
              <a:t>)</a:t>
            </a:r>
          </a:p>
          <a:p>
            <a:r>
              <a:rPr lang="de-DE" dirty="0" smtClean="0"/>
              <a:t>dY*/d I</a:t>
            </a:r>
            <a:r>
              <a:rPr lang="de-DE" baseline="-25000" dirty="0" smtClean="0"/>
              <a:t>0</a:t>
            </a:r>
            <a:r>
              <a:rPr lang="de-DE" dirty="0" smtClean="0"/>
              <a:t> = 1/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/>
              <a:t>(1-c</a:t>
            </a:r>
            <a:r>
              <a:rPr lang="de-DE" baseline="-25000" dirty="0" smtClean="0"/>
              <a:t>R</a:t>
            </a:r>
            <a:r>
              <a:rPr lang="de-DE" dirty="0" smtClean="0">
                <a:cs typeface="Arial" charset="0"/>
              </a:rPr>
              <a:t>)</a:t>
            </a:r>
          </a:p>
          <a:p>
            <a:r>
              <a:rPr lang="de-DE" dirty="0" smtClean="0"/>
              <a:t>dY*/d</a:t>
            </a:r>
            <a:r>
              <a:rPr lang="el-GR" dirty="0" smtClean="0">
                <a:cs typeface="Arial" charset="0"/>
              </a:rPr>
              <a:t>π</a:t>
            </a:r>
            <a:r>
              <a:rPr lang="en-GB" dirty="0" smtClean="0">
                <a:cs typeface="Arial" charset="0"/>
              </a:rPr>
              <a:t> = </a:t>
            </a:r>
            <a:r>
              <a:rPr lang="de-DE" dirty="0" smtClean="0"/>
              <a:t>-1/</a:t>
            </a:r>
            <a:r>
              <a:rPr lang="el-GR" dirty="0" smtClean="0">
                <a:cs typeface="Arial" charset="0"/>
              </a:rPr>
              <a:t>π</a:t>
            </a:r>
            <a:r>
              <a:rPr lang="de-DE" baseline="30000" dirty="0" smtClean="0">
                <a:cs typeface="Arial" charset="0"/>
              </a:rPr>
              <a:t>2</a:t>
            </a:r>
            <a:r>
              <a:rPr lang="de-DE" dirty="0" smtClean="0"/>
              <a:t>(1-c</a:t>
            </a:r>
            <a:r>
              <a:rPr lang="de-DE" baseline="-25000" dirty="0" smtClean="0"/>
              <a:t>R</a:t>
            </a:r>
            <a:r>
              <a:rPr lang="de-DE" dirty="0" smtClean="0">
                <a:cs typeface="Arial" charset="0"/>
              </a:rPr>
              <a:t>) &lt; 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892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Wage-led versus profit-led </a:t>
            </a:r>
            <a:r>
              <a:rPr lang="de-DE" dirty="0" smtClean="0">
                <a:cs typeface="Arial" charset="0"/>
              </a:rPr>
              <a:t>demand</a:t>
            </a:r>
            <a:endParaRPr lang="de-DE" dirty="0">
              <a:cs typeface="Arial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>
                <a:cs typeface="Arial" charset="0"/>
              </a:rPr>
              <a:t>Y = C + I + NX</a:t>
            </a:r>
          </a:p>
          <a:p>
            <a:r>
              <a:rPr lang="de-DE" dirty="0" smtClean="0">
                <a:cs typeface="Arial" charset="0"/>
              </a:rPr>
              <a:t>Increase in profit share</a:t>
            </a:r>
          </a:p>
          <a:p>
            <a:pPr lvl="1"/>
            <a:r>
              <a:rPr lang="de-DE" dirty="0" smtClean="0">
                <a:cs typeface="Arial" charset="0"/>
              </a:rPr>
              <a:t>Negative effect on consumption</a:t>
            </a:r>
          </a:p>
          <a:p>
            <a:pPr lvl="1"/>
            <a:r>
              <a:rPr lang="de-DE" dirty="0" smtClean="0">
                <a:cs typeface="Arial" charset="0"/>
              </a:rPr>
              <a:t>Positive effect on investment</a:t>
            </a:r>
          </a:p>
          <a:p>
            <a:pPr lvl="1"/>
            <a:r>
              <a:rPr lang="de-DE" dirty="0" smtClean="0">
                <a:cs typeface="Arial" charset="0"/>
              </a:rPr>
              <a:t>Positive effect on net export (for an individual country)</a:t>
            </a:r>
          </a:p>
          <a:p>
            <a:r>
              <a:rPr lang="de-DE" dirty="0" smtClean="0">
                <a:cs typeface="Arial" charset="0"/>
              </a:rPr>
              <a:t>Y = C</a:t>
            </a:r>
            <a:r>
              <a:rPr lang="de-DE" dirty="0" smtClean="0"/>
              <a:t>(Y, 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) + I</a:t>
            </a:r>
            <a:r>
              <a:rPr lang="de-DE" dirty="0" smtClean="0"/>
              <a:t>(Y, i, 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) + NX</a:t>
            </a:r>
            <a:r>
              <a:rPr lang="de-DE" dirty="0" smtClean="0"/>
              <a:t>(Y, 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; Y</a:t>
            </a:r>
            <a:r>
              <a:rPr lang="de-DE" baseline="30000" dirty="0" smtClean="0">
                <a:cs typeface="Arial" charset="0"/>
              </a:rPr>
              <a:t>W</a:t>
            </a:r>
            <a:r>
              <a:rPr lang="de-DE" dirty="0" smtClean="0">
                <a:cs typeface="Arial" charset="0"/>
              </a:rPr>
              <a:t>, ex)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cs typeface="Arial" charset="0"/>
              </a:rPr>
              <a:t>Y income, </a:t>
            </a:r>
            <a:r>
              <a:rPr lang="de-DE" sz="1800" dirty="0" smtClean="0"/>
              <a:t>i.. Interest rate, </a:t>
            </a:r>
            <a:r>
              <a:rPr lang="el-GR" sz="1800" dirty="0" smtClean="0">
                <a:cs typeface="Arial" charset="0"/>
              </a:rPr>
              <a:t>π</a:t>
            </a:r>
            <a:r>
              <a:rPr lang="de-DE" sz="1800" dirty="0" smtClean="0">
                <a:cs typeface="Arial" charset="0"/>
              </a:rPr>
              <a:t>..profit share, D..debt, Y</a:t>
            </a:r>
            <a:r>
              <a:rPr lang="de-DE" sz="1800" baseline="30000" dirty="0" smtClean="0">
                <a:cs typeface="Arial" charset="0"/>
              </a:rPr>
              <a:t>W</a:t>
            </a:r>
            <a:r>
              <a:rPr lang="de-DE" sz="1800" dirty="0" smtClean="0">
                <a:cs typeface="Arial" charset="0"/>
              </a:rPr>
              <a:t>..world GDP, ex..exchange rate, P.. price level, p..inflation </a:t>
            </a:r>
            <a:endParaRPr lang="el-GR" sz="1800" dirty="0" smtClean="0">
              <a:cs typeface="Arial" charset="0"/>
            </a:endParaRPr>
          </a:p>
          <a:p>
            <a:r>
              <a:rPr lang="de-DE" dirty="0" smtClean="0"/>
              <a:t>dY*/d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 = h</a:t>
            </a:r>
            <a:r>
              <a:rPr lang="de-DE" baseline="-25000" dirty="0" smtClean="0">
                <a:cs typeface="Arial" charset="0"/>
              </a:rPr>
              <a:t>1</a:t>
            </a:r>
            <a:r>
              <a:rPr lang="de-DE" dirty="0" smtClean="0">
                <a:cs typeface="Arial" charset="0"/>
              </a:rPr>
              <a:t>/(1-h</a:t>
            </a:r>
            <a:r>
              <a:rPr lang="de-DE" baseline="-25000" dirty="0" smtClean="0">
                <a:cs typeface="Arial" charset="0"/>
              </a:rPr>
              <a:t>2</a:t>
            </a:r>
            <a:r>
              <a:rPr lang="de-DE" dirty="0" smtClean="0"/>
              <a:t>)</a:t>
            </a:r>
            <a:endParaRPr lang="de-DE" baseline="-25000" dirty="0" smtClean="0">
              <a:cs typeface="Arial" charset="0"/>
            </a:endParaRPr>
          </a:p>
          <a:p>
            <a:r>
              <a:rPr lang="de-DE" dirty="0" smtClean="0">
                <a:cs typeface="Arial" charset="0"/>
              </a:rPr>
              <a:t>h</a:t>
            </a:r>
            <a:r>
              <a:rPr lang="de-DE" baseline="-25000" dirty="0" smtClean="0">
                <a:cs typeface="Arial" charset="0"/>
              </a:rPr>
              <a:t>2 </a:t>
            </a:r>
            <a:r>
              <a:rPr lang="de-DE" dirty="0" smtClean="0">
                <a:cs typeface="Arial" charset="0"/>
              </a:rPr>
              <a:t>= dC/</a:t>
            </a:r>
            <a:r>
              <a:rPr lang="de-DE" dirty="0" smtClean="0"/>
              <a:t>d</a:t>
            </a:r>
            <a:r>
              <a:rPr lang="de-DE" dirty="0" smtClean="0">
                <a:cs typeface="Arial" charset="0"/>
              </a:rPr>
              <a:t>Y + dI</a:t>
            </a:r>
            <a:r>
              <a:rPr lang="de-DE" dirty="0" smtClean="0"/>
              <a:t>/d</a:t>
            </a:r>
            <a:r>
              <a:rPr lang="de-DE" dirty="0" smtClean="0">
                <a:cs typeface="Arial" charset="0"/>
              </a:rPr>
              <a:t>Y + dNX</a:t>
            </a:r>
            <a:r>
              <a:rPr lang="de-DE" dirty="0" smtClean="0"/>
              <a:t>/d</a:t>
            </a:r>
            <a:r>
              <a:rPr lang="de-DE" dirty="0" smtClean="0">
                <a:cs typeface="Arial" charset="0"/>
              </a:rPr>
              <a:t>Y</a:t>
            </a:r>
            <a:endParaRPr lang="de-DE" baseline="-25000" dirty="0" smtClean="0">
              <a:cs typeface="Arial" charset="0"/>
            </a:endParaRPr>
          </a:p>
          <a:p>
            <a:r>
              <a:rPr lang="de-DE" dirty="0" smtClean="0">
                <a:cs typeface="Arial" charset="0"/>
              </a:rPr>
              <a:t>h</a:t>
            </a:r>
            <a:r>
              <a:rPr lang="de-DE" baseline="-25000" dirty="0" smtClean="0">
                <a:cs typeface="Arial" charset="0"/>
              </a:rPr>
              <a:t>1</a:t>
            </a:r>
            <a:r>
              <a:rPr lang="de-DE" dirty="0" smtClean="0">
                <a:cs typeface="Arial" charset="0"/>
              </a:rPr>
              <a:t> = dC/</a:t>
            </a:r>
            <a:r>
              <a:rPr lang="de-DE" dirty="0" smtClean="0"/>
              <a:t>d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 + dI</a:t>
            </a:r>
            <a:r>
              <a:rPr lang="de-DE" dirty="0" smtClean="0"/>
              <a:t>/d</a:t>
            </a:r>
            <a:r>
              <a:rPr lang="el-GR" dirty="0" smtClean="0">
                <a:cs typeface="Arial" charset="0"/>
              </a:rPr>
              <a:t>π</a:t>
            </a:r>
            <a:r>
              <a:rPr lang="de-DE" dirty="0" smtClean="0">
                <a:cs typeface="Arial" charset="0"/>
              </a:rPr>
              <a:t> + dNX</a:t>
            </a:r>
            <a:r>
              <a:rPr lang="de-DE" dirty="0" smtClean="0"/>
              <a:t>/d</a:t>
            </a:r>
            <a:r>
              <a:rPr lang="el-GR" dirty="0" smtClean="0">
                <a:cs typeface="Arial" charset="0"/>
              </a:rPr>
              <a:t>π</a:t>
            </a:r>
            <a:endParaRPr lang="de-DE" dirty="0" smtClean="0">
              <a:cs typeface="Arial" charset="0"/>
            </a:endParaRPr>
          </a:p>
          <a:p>
            <a:r>
              <a:rPr lang="de-DE" dirty="0" smtClean="0">
                <a:cs typeface="Arial" charset="0"/>
              </a:rPr>
              <a:t>            neg + pos + pos = ??</a:t>
            </a:r>
            <a:endParaRPr lang="de-DE" baseline="-25000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de-DE" sz="1800" dirty="0" smtClean="0">
                <a:cs typeface="Arial" charset="0"/>
              </a:rPr>
              <a:t>If h1 &gt; 0 profit-led demand</a:t>
            </a:r>
          </a:p>
          <a:p>
            <a:pPr lvl="1">
              <a:lnSpc>
                <a:spcPct val="90000"/>
              </a:lnSpc>
            </a:pPr>
            <a:r>
              <a:rPr lang="de-DE" sz="1800" dirty="0" smtClean="0">
                <a:cs typeface="Arial" charset="0"/>
              </a:rPr>
              <a:t>If h1 &lt; 0 wage-led demand</a:t>
            </a:r>
            <a:endParaRPr lang="el-GR" sz="1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AT" smtClean="0"/>
              <a:t>Net Effects: </a:t>
            </a:r>
            <a:r>
              <a:rPr lang="de-DE" smtClean="0"/>
              <a:t>∆Y/∆WS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681038" cy="396875"/>
          </a:xfrm>
        </p:spPr>
        <p:txBody>
          <a:bodyPr/>
          <a:lstStyle/>
          <a:p>
            <a:pPr>
              <a:defRPr/>
            </a:pPr>
            <a:fld id="{04084F95-58C2-4836-A90A-18FB8778B7AA}" type="slidenum">
              <a:rPr lang="de-DE"/>
              <a:pPr>
                <a:defRPr/>
              </a:pPr>
              <a:t>26</a:t>
            </a:fld>
            <a:endParaRPr lang="de-DE"/>
          </a:p>
          <a:p>
            <a:pPr algn="r">
              <a:defRPr/>
            </a:pPr>
            <a:endParaRPr lang="de-DE"/>
          </a:p>
        </p:txBody>
      </p:sp>
      <p:graphicFrame>
        <p:nvGraphicFramePr>
          <p:cNvPr id="95234" name="Group 2"/>
          <p:cNvGraphicFramePr>
            <a:graphicFrameLocks noGrp="1"/>
          </p:cNvGraphicFramePr>
          <p:nvPr/>
        </p:nvGraphicFramePr>
        <p:xfrm>
          <a:off x="331788" y="1438275"/>
          <a:ext cx="8274050" cy="4897439"/>
        </p:xfrm>
        <a:graphic>
          <a:graphicData uri="http://schemas.openxmlformats.org/drawingml/2006/table">
            <a:tbl>
              <a:tblPr/>
              <a:tblGrid>
                <a:gridCol w="2584450"/>
                <a:gridCol w="3384550"/>
                <a:gridCol w="2305050"/>
              </a:tblGrid>
              <a:tr h="76676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Effects on private excess demand</a:t>
                      </a:r>
                    </a:p>
                  </a:txBody>
                  <a:tcPr marL="90000" marR="90000" marT="112428" marB="46800" horzOverflow="overflow">
                    <a:lnL>
                      <a:noFill/>
                    </a:lnL>
                    <a:lnR>
                      <a:noFill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EU 12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(openness 15%)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Austria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(openn. 50%)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Consumption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0.37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0.36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Investment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-0.07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-0.15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Domestic sector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0.30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 exports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-0.09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-0.39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effect</a:t>
                      </a: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5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0.21</a:t>
                      </a:r>
                    </a:p>
                  </a:txBody>
                  <a:tcPr marL="90000" marR="90000" marT="117504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5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-0.18</a:t>
                      </a:r>
                    </a:p>
                  </a:txBody>
                  <a:tcPr marL="90000" marR="90000" marT="107352" marB="46800" horzOverflow="overflow">
                    <a:lnL>
                      <a:noFill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5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11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Comments about the state of ‘Economics’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Theoretical and methodological monoculture (‘neoclassical economics’)</a:t>
            </a:r>
          </a:p>
          <a:p>
            <a:pPr lvl="1"/>
            <a:r>
              <a:rPr lang="en-GB" dirty="0" err="1" smtClean="0"/>
              <a:t>Microfoundations</a:t>
            </a:r>
            <a:r>
              <a:rPr lang="en-GB" dirty="0" smtClean="0"/>
              <a:t> (rational behaviour)</a:t>
            </a:r>
          </a:p>
          <a:p>
            <a:r>
              <a:rPr lang="en-GB" dirty="0" smtClean="0"/>
              <a:t>a </a:t>
            </a:r>
            <a:r>
              <a:rPr lang="en-GB" dirty="0"/>
              <a:t>scholastic </a:t>
            </a:r>
            <a:r>
              <a:rPr lang="en-GB" dirty="0" smtClean="0"/>
              <a:t>science: self-referential</a:t>
            </a:r>
          </a:p>
          <a:p>
            <a:pPr lvl="1"/>
            <a:r>
              <a:rPr lang="en-GB" dirty="0" smtClean="0"/>
              <a:t>Journal ratings</a:t>
            </a:r>
          </a:p>
          <a:p>
            <a:pPr lvl="1"/>
            <a:r>
              <a:rPr lang="en-GB" dirty="0" smtClean="0"/>
              <a:t>RAE/REF</a:t>
            </a:r>
          </a:p>
          <a:p>
            <a:r>
              <a:rPr lang="en-GB" dirty="0" smtClean="0"/>
              <a:t>Has proven utterly dysfunctional as regards the crisis</a:t>
            </a:r>
          </a:p>
          <a:p>
            <a:pPr lvl="1"/>
            <a:r>
              <a:rPr lang="en-GB" dirty="0" smtClean="0"/>
              <a:t>CB models don’t have a role for the financial sector or bankruptcies </a:t>
            </a:r>
          </a:p>
          <a:p>
            <a:pPr lvl="1"/>
            <a:r>
              <a:rPr lang="en-GB" dirty="0" smtClean="0"/>
              <a:t>DSGE models regard the crisis as a ‘random shock’</a:t>
            </a:r>
          </a:p>
          <a:p>
            <a:pPr lvl="1"/>
            <a:r>
              <a:rPr lang="en-GB" dirty="0" smtClean="0"/>
              <a:t>EMH has encouraged financial deregulation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2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Teaching Economics: pluralism!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Different theories: neoclassical, New Keynesian, neo-Austrian, Post Keynesian, Marxist, Behavioural Econ</a:t>
            </a:r>
          </a:p>
          <a:p>
            <a:r>
              <a:rPr lang="en-GB" dirty="0" smtClean="0"/>
              <a:t>Problem-oriented (as opposed to theory guided):</a:t>
            </a:r>
          </a:p>
          <a:p>
            <a:pPr lvl="1"/>
            <a:r>
              <a:rPr lang="en-GB" dirty="0" smtClean="0"/>
              <a:t>Topics like unemployment, financial crises …</a:t>
            </a:r>
          </a:p>
          <a:p>
            <a:r>
              <a:rPr lang="en-GB" dirty="0" smtClean="0"/>
              <a:t>Economic history!</a:t>
            </a:r>
          </a:p>
          <a:p>
            <a:r>
              <a:rPr lang="en-GB" dirty="0" smtClean="0"/>
              <a:t>Should encourage methodological pluralism: quantitative as well as qualitative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84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Illustrating different paradigms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521286"/>
              </p:ext>
            </p:extLst>
          </p:nvPr>
        </p:nvGraphicFramePr>
        <p:xfrm>
          <a:off x="395536" y="1196752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Austrians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Mainstream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Marxist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Financial crisis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‘too low interest rates’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Random shock;</a:t>
                      </a:r>
                    </a:p>
                    <a:p>
                      <a:r>
                        <a:rPr lang="en-GB" sz="1800" dirty="0" smtClean="0"/>
                        <a:t>Wron</a:t>
                      </a:r>
                      <a:r>
                        <a:rPr lang="en-GB" sz="1800" baseline="0" dirty="0" smtClean="0"/>
                        <a:t>g incentives to bank mangers → excessive risk taking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Unregulated financial  </a:t>
                      </a:r>
                      <a:r>
                        <a:rPr lang="en-GB" sz="1800" baseline="0" dirty="0" smtClean="0"/>
                        <a:t>(animal spirits + endogenous credit)</a:t>
                      </a:r>
                      <a:endParaRPr lang="en-GB" sz="1800" dirty="0" smtClean="0"/>
                    </a:p>
                    <a:p>
                      <a:r>
                        <a:rPr lang="en-GB" sz="1800" dirty="0" smtClean="0"/>
                        <a:t>→ </a:t>
                      </a:r>
                      <a:r>
                        <a:rPr lang="en-GB" sz="1800" baseline="0" dirty="0" smtClean="0"/>
                        <a:t>boom-bust cycles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Reflects more</a:t>
                      </a:r>
                      <a:r>
                        <a:rPr lang="en-GB" sz="1800" baseline="0" dirty="0" smtClean="0"/>
                        <a:t> fundamental contradictions of capitalism (exploitation)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Recession / unemployment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Economic crisis as cleansing process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Swift return to equilibrium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</a:t>
                      </a:r>
                      <a:r>
                        <a:rPr lang="en-GB" sz="1800" baseline="0" dirty="0" smtClean="0"/>
                        <a:t> built-in mechanism to return to full employment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Unemployment a normal feature; necessary to maintain</a:t>
                      </a:r>
                      <a:r>
                        <a:rPr lang="en-GB" sz="1800" baseline="0" dirty="0" smtClean="0"/>
                        <a:t> discipline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 interventions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avoid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May be useful in short run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Necessary for socially desirable outcomes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Futile in capitalism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619672" y="1556792"/>
            <a:ext cx="6048672" cy="4320480"/>
          </a:xfrm>
          <a:prstGeom prst="triangle">
            <a:avLst>
              <a:gd name="adj" fmla="val 49849"/>
            </a:avLst>
          </a:prstGeom>
          <a:solidFill>
            <a:schemeClr val="bg1"/>
          </a:solidFill>
          <a:ln w="130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3456384" cy="1000125"/>
          </a:xfrm>
        </p:spPr>
        <p:txBody>
          <a:bodyPr/>
          <a:lstStyle/>
          <a:p>
            <a:r>
              <a:rPr lang="en-GB" dirty="0" smtClean="0"/>
              <a:t>Fundamental </a:t>
            </a:r>
            <a:br>
              <a:rPr lang="en-GB" dirty="0" smtClean="0"/>
            </a:br>
            <a:r>
              <a:rPr lang="en-GB" dirty="0" smtClean="0"/>
              <a:t>uncertainty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39552" y="198884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Effective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demand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31640" y="4797152"/>
            <a:ext cx="662473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latin typeface="Arial" pitchFamily="34" charset="0"/>
                <a:ea typeface="+mj-ea"/>
                <a:cs typeface="Arial" pitchFamily="34" charset="0"/>
              </a:rPr>
              <a:t>Social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latin typeface="Arial" pitchFamily="34" charset="0"/>
                <a:ea typeface="+mj-ea"/>
                <a:cs typeface="Arial" pitchFamily="34" charset="0"/>
              </a:rPr>
              <a:t>conflict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95313" y="260648"/>
            <a:ext cx="8548687" cy="566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Post Keynesian Economics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PKE and Ecological Economics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0856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For long time little interaction (</a:t>
            </a:r>
            <a:r>
              <a:rPr lang="en-GB" dirty="0" err="1" smtClean="0"/>
              <a:t>hetecon</a:t>
            </a:r>
            <a:r>
              <a:rPr lang="en-GB" dirty="0" smtClean="0"/>
              <a:t> is highly segmented)</a:t>
            </a:r>
          </a:p>
          <a:p>
            <a:r>
              <a:rPr lang="en-GB" dirty="0" smtClean="0"/>
              <a:t>Recently attempt from both side</a:t>
            </a:r>
          </a:p>
          <a:p>
            <a:r>
              <a:rPr lang="en-GB" dirty="0" smtClean="0"/>
              <a:t>Similarities: market economies don’t generate optimal outcomes; non-rational behaviour, uncertainty, hysteresis, explosive dynamics, concern for equality</a:t>
            </a:r>
          </a:p>
          <a:p>
            <a:r>
              <a:rPr lang="en-GB" dirty="0" smtClean="0"/>
              <a:t>Tension: EE often de-growth, PKE often pro-growth</a:t>
            </a:r>
          </a:p>
          <a:p>
            <a:pPr lvl="1"/>
            <a:r>
              <a:rPr lang="en-GB" dirty="0" smtClean="0"/>
              <a:t>PKE: analytical: demand (animal spirits, finance etc) </a:t>
            </a:r>
            <a:r>
              <a:rPr lang="en-GB" i="1" dirty="0" smtClean="0"/>
              <a:t>does determine</a:t>
            </a:r>
            <a:r>
              <a:rPr lang="en-GB" dirty="0" smtClean="0"/>
              <a:t> growth; normative: capitalist growth normally not sufficient for </a:t>
            </a:r>
            <a:r>
              <a:rPr lang="en-GB" i="1" dirty="0" smtClean="0"/>
              <a:t>full employment</a:t>
            </a:r>
          </a:p>
          <a:p>
            <a:pPr lvl="1"/>
            <a:r>
              <a:rPr lang="en-GB" dirty="0" smtClean="0"/>
              <a:t>EE: normative: ecological constraints = supply-side constraints </a:t>
            </a:r>
            <a:r>
              <a:rPr lang="en-GB" i="1" dirty="0" smtClean="0"/>
              <a:t>should</a:t>
            </a:r>
            <a:r>
              <a:rPr lang="en-GB" dirty="0" smtClean="0"/>
              <a:t> determine growth in order to stay within ecological boundaries (</a:t>
            </a:r>
            <a:r>
              <a:rPr lang="en-GB" i="1" dirty="0" smtClean="0"/>
              <a:t>sustainability</a:t>
            </a:r>
            <a:r>
              <a:rPr lang="en-GB" dirty="0" smtClean="0"/>
              <a:t>)</a:t>
            </a:r>
          </a:p>
          <a:p>
            <a:r>
              <a:rPr lang="en-GB" dirty="0" smtClean="0"/>
              <a:t>Synthesis? </a:t>
            </a:r>
          </a:p>
          <a:p>
            <a:pPr lvl="1"/>
            <a:r>
              <a:rPr lang="en-GB" dirty="0" smtClean="0"/>
              <a:t>Need a framework that has social as well as environmental externalities</a:t>
            </a:r>
          </a:p>
          <a:p>
            <a:pPr lvl="1"/>
            <a:r>
              <a:rPr lang="en-GB" dirty="0" smtClean="0"/>
              <a:t>Need a modes of production approach to theorise non-capitalist employment relations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Fundamental uncertainty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8057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‘we simply don’t know’ </a:t>
            </a:r>
          </a:p>
          <a:p>
            <a:pPr lvl="1"/>
            <a:r>
              <a:rPr lang="en-GB" dirty="0" smtClean="0"/>
              <a:t>That’s a statement about the world, not about human cognitive abilities</a:t>
            </a:r>
          </a:p>
          <a:p>
            <a:r>
              <a:rPr lang="en-GB" dirty="0" smtClean="0"/>
              <a:t>People can’t be ‘rational’, instead</a:t>
            </a:r>
          </a:p>
          <a:p>
            <a:pPr lvl="1"/>
            <a:r>
              <a:rPr lang="en-GB" dirty="0" smtClean="0"/>
              <a:t>They rely on conventions = look what other people are doing (social norms, anchoring, institutions)</a:t>
            </a:r>
          </a:p>
          <a:p>
            <a:pPr lvl="1"/>
            <a:r>
              <a:rPr lang="en-GB" dirty="0" smtClean="0"/>
              <a:t>Assume that the future is similar to the past (adaptive expectations)</a:t>
            </a:r>
          </a:p>
          <a:p>
            <a:pPr lvl="1"/>
            <a:r>
              <a:rPr lang="en-GB" dirty="0" smtClean="0"/>
              <a:t>Conventions can change rapidly (herd behaviour)</a:t>
            </a:r>
          </a:p>
          <a:p>
            <a:r>
              <a:rPr lang="en-GB" dirty="0" smtClean="0"/>
              <a:t>Money as a means to deal with uncertainty </a:t>
            </a:r>
            <a:r>
              <a:rPr lang="en-GB" dirty="0" smtClean="0">
                <a:latin typeface="Arial"/>
                <a:cs typeface="Arial"/>
              </a:rPr>
              <a:t>→ liquidity preference</a:t>
            </a:r>
            <a:endParaRPr lang="en-GB" dirty="0" smtClean="0"/>
          </a:p>
          <a:p>
            <a:pPr lvl="1"/>
            <a:r>
              <a:rPr lang="en-GB" dirty="0" smtClean="0"/>
              <a:t>Possibility of liquidity crises and panic</a:t>
            </a:r>
          </a:p>
          <a:p>
            <a:r>
              <a:rPr lang="en-GB" dirty="0" smtClean="0"/>
              <a:t>Investment demand driven by animal spirits</a:t>
            </a:r>
          </a:p>
          <a:p>
            <a:pPr lvl="1"/>
            <a:r>
              <a:rPr lang="en-GB" dirty="0" smtClean="0"/>
              <a:t>Can’t make a ‘rational’ decision about long time horizon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conflict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Distributional conflict</a:t>
            </a:r>
          </a:p>
          <a:p>
            <a:r>
              <a:rPr lang="en-GB" dirty="0" smtClean="0"/>
              <a:t>PK models: often 3 classes: workers, capital, </a:t>
            </a:r>
            <a:r>
              <a:rPr lang="en-GB" dirty="0" err="1" smtClean="0"/>
              <a:t>rentiers</a:t>
            </a:r>
            <a:r>
              <a:rPr lang="en-GB" dirty="0" smtClean="0"/>
              <a:t>/financial capital</a:t>
            </a:r>
          </a:p>
          <a:p>
            <a:pPr lvl="1"/>
            <a:r>
              <a:rPr lang="en-GB" dirty="0" smtClean="0"/>
              <a:t>Capital hires labour; firing threat as disciplinary advise</a:t>
            </a:r>
          </a:p>
          <a:p>
            <a:pPr lvl="1"/>
            <a:r>
              <a:rPr lang="en-GB" dirty="0" smtClean="0"/>
              <a:t>Capitalists make investment decisions</a:t>
            </a:r>
          </a:p>
          <a:p>
            <a:pPr lvl="1"/>
            <a:r>
              <a:rPr lang="en-GB" dirty="0" err="1" smtClean="0"/>
              <a:t>Rentiers</a:t>
            </a:r>
            <a:r>
              <a:rPr lang="en-GB" dirty="0" smtClean="0"/>
              <a:t> advance capital and receive interest + dividend payments</a:t>
            </a:r>
          </a:p>
          <a:p>
            <a:pPr lvl="1"/>
            <a:r>
              <a:rPr lang="en-GB" dirty="0" smtClean="0"/>
              <a:t>Have different consumption propensities</a:t>
            </a:r>
          </a:p>
          <a:p>
            <a:r>
              <a:rPr lang="en-GB" dirty="0" smtClean="0"/>
              <a:t>Institutions regulate and mediate conflicts</a:t>
            </a:r>
          </a:p>
          <a:p>
            <a:r>
              <a:rPr lang="en-GB" dirty="0" smtClean="0"/>
              <a:t>Inflation as the outcome of unresolved distributional conflicts</a:t>
            </a:r>
          </a:p>
          <a:p>
            <a:r>
              <a:rPr lang="en-GB" dirty="0" smtClean="0"/>
              <a:t>Note: workers and uncertainty? job insecurity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I(Y) = S(Y)</a:t>
            </a:r>
          </a:p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Investment </a:t>
            </a:r>
            <a:r>
              <a:rPr lang="en-GB" sz="3200" dirty="0" smtClean="0">
                <a:latin typeface="Arial"/>
                <a:cs typeface="Arial"/>
              </a:rPr>
              <a:t>→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 savings via multiplier process</a:t>
            </a:r>
          </a:p>
          <a:p>
            <a:pPr lvl="1"/>
            <a:r>
              <a:rPr lang="en-GB" dirty="0" smtClean="0"/>
              <a:t>Investment not constrained by saving, but possibly by the availability of finance</a:t>
            </a:r>
          </a:p>
          <a:p>
            <a:pPr lvl="1"/>
            <a:r>
              <a:rPr lang="en-GB" dirty="0" smtClean="0"/>
              <a:t>Investment expenditures are the single most important determinant of fluctuations in GDP</a:t>
            </a:r>
          </a:p>
          <a:p>
            <a:pPr lvl="1"/>
            <a:r>
              <a:rPr lang="en-GB" dirty="0" smtClean="0"/>
              <a:t>Have strong non-rational component</a:t>
            </a:r>
          </a:p>
          <a:p>
            <a:r>
              <a:rPr lang="en-GB" dirty="0" smtClean="0"/>
              <a:t>Private goods market equilibrium will in general not be at full employment equilibrium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09189"/>
              </p:ext>
            </p:extLst>
          </p:nvPr>
        </p:nvGraphicFramePr>
        <p:xfrm>
          <a:off x="467544" y="1556792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UK: investment</a:t>
            </a:r>
            <a:r>
              <a:rPr lang="en-GB" smtClean="0"/>
              <a:t>, consumption, GDP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0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Involuntary unemployment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363272" cy="442912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Labour market is not self-adjusting; cannot serve as the anchor of the economy</a:t>
            </a:r>
          </a:p>
          <a:p>
            <a:r>
              <a:rPr lang="en-GB" dirty="0" smtClean="0"/>
              <a:t>Wage contract are nominal contracts</a:t>
            </a:r>
          </a:p>
          <a:p>
            <a:r>
              <a:rPr lang="en-GB" dirty="0" smtClean="0"/>
              <a:t>Wage cuts </a:t>
            </a:r>
            <a:r>
              <a:rPr lang="en-GB" dirty="0" smtClean="0">
                <a:latin typeface="Arial"/>
                <a:cs typeface="Arial"/>
              </a:rPr>
              <a:t>→ reduction in consumption demand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→ downward pressure on prices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→ possibility of debt-deflation spiral</a:t>
            </a:r>
          </a:p>
          <a:p>
            <a:r>
              <a:rPr lang="en-GB" dirty="0" smtClean="0">
                <a:latin typeface="Arial"/>
                <a:cs typeface="Arial"/>
              </a:rPr>
              <a:t>Real wage cut: workers have higher MPC than capitalists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→ real wage cut will be </a:t>
            </a:r>
            <a:r>
              <a:rPr lang="en-GB" dirty="0" err="1" smtClean="0">
                <a:latin typeface="Arial"/>
                <a:cs typeface="Arial"/>
              </a:rPr>
              <a:t>contractionary</a:t>
            </a:r>
            <a:r>
              <a:rPr lang="en-GB" dirty="0" smtClean="0">
                <a:latin typeface="Arial"/>
                <a:cs typeface="Arial"/>
              </a:rPr>
              <a:t> unless investment is very sensitive to profit margins</a:t>
            </a:r>
          </a:p>
          <a:p>
            <a:r>
              <a:rPr lang="en-GB" dirty="0" smtClean="0">
                <a:latin typeface="Arial"/>
                <a:cs typeface="Arial"/>
              </a:rPr>
              <a:t>∑ No self adjustment towards full employment</a:t>
            </a:r>
          </a:p>
          <a:p>
            <a:r>
              <a:rPr lang="en-GB" dirty="0" smtClean="0">
                <a:latin typeface="Arial"/>
                <a:cs typeface="Arial"/>
              </a:rPr>
              <a:t>Labour market dragged along with goods market; strong </a:t>
            </a:r>
            <a:r>
              <a:rPr lang="en-GB" i="1" dirty="0" smtClean="0">
                <a:latin typeface="Arial"/>
                <a:cs typeface="Arial"/>
              </a:rPr>
              <a:t>hysteresis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Money &amp; finance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6454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Endogenous money: credit </a:t>
            </a:r>
            <a:r>
              <a:rPr lang="en-GB" dirty="0" smtClean="0">
                <a:latin typeface="Arial"/>
                <a:cs typeface="Arial"/>
              </a:rPr>
              <a:t>→ money</a:t>
            </a:r>
          </a:p>
          <a:p>
            <a:r>
              <a:rPr lang="en-GB" dirty="0" smtClean="0">
                <a:latin typeface="Arial"/>
                <a:cs typeface="Arial"/>
              </a:rPr>
              <a:t>CB sets the interest (base) rate</a:t>
            </a:r>
          </a:p>
          <a:p>
            <a:r>
              <a:rPr lang="en-GB" dirty="0" smtClean="0">
                <a:latin typeface="Arial"/>
                <a:cs typeface="Arial"/>
              </a:rPr>
              <a:t>Private financial institution mark up according to their liquidity preference (risk premium)</a:t>
            </a:r>
          </a:p>
          <a:p>
            <a:r>
              <a:rPr lang="en-GB" dirty="0" smtClean="0">
                <a:latin typeface="Arial"/>
                <a:cs typeface="Arial"/>
              </a:rPr>
              <a:t>Financial markets prone to instability </a:t>
            </a:r>
            <a:r>
              <a:rPr lang="en-GB" dirty="0" err="1" smtClean="0">
                <a:latin typeface="Arial"/>
                <a:cs typeface="Arial"/>
              </a:rPr>
              <a:t>b/e</a:t>
            </a:r>
            <a:r>
              <a:rPr lang="en-GB" dirty="0" smtClean="0">
                <a:latin typeface="Arial"/>
                <a:cs typeface="Arial"/>
              </a:rPr>
              <a:t> forward looking (fundamental uncertainty)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Debt cycles a la </a:t>
            </a:r>
            <a:r>
              <a:rPr lang="en-GB" dirty="0" err="1" smtClean="0">
                <a:latin typeface="Arial"/>
                <a:cs typeface="Arial"/>
              </a:rPr>
              <a:t>Minsky</a:t>
            </a:r>
            <a:r>
              <a:rPr lang="en-GB" dirty="0" smtClean="0">
                <a:latin typeface="Arial"/>
                <a:cs typeface="Arial"/>
              </a:rPr>
              <a:t>: during boom investors become willing to take more risk = higher leverage = system become more fragile → endogenous cycles</a:t>
            </a:r>
          </a:p>
          <a:p>
            <a:r>
              <a:rPr lang="en-GB" dirty="0" smtClean="0"/>
              <a:t>Inflation as the outcome of unresolved distributional conflictions: if capital, labour and finance can’t agree on their income shares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K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1830</Words>
  <Application>Microsoft Office PowerPoint</Application>
  <PresentationFormat>On-screen Show (4:3)</PresentationFormat>
  <Paragraphs>342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Theme_KU</vt:lpstr>
      <vt:lpstr>Introduction to Post Keynesian Economics </vt:lpstr>
      <vt:lpstr>Outline</vt:lpstr>
      <vt:lpstr>Fundamental  uncertainty</vt:lpstr>
      <vt:lpstr>Fundamental uncertainty</vt:lpstr>
      <vt:lpstr>Social conflict</vt:lpstr>
      <vt:lpstr>Effective demand</vt:lpstr>
      <vt:lpstr>UK: investment, consumption, GDP</vt:lpstr>
      <vt:lpstr>Involuntary unemployment</vt:lpstr>
      <vt:lpstr>Money &amp; finance</vt:lpstr>
      <vt:lpstr>UK: cycles in rLoans and rGDP Source: Haldane (2012 BIS WP)</vt:lpstr>
      <vt:lpstr>PK: development and streams </vt:lpstr>
      <vt:lpstr>Neoclassical vs Keynesian theory</vt:lpstr>
      <vt:lpstr>PowerPoint Presentation</vt:lpstr>
      <vt:lpstr>New Keynesians</vt:lpstr>
      <vt:lpstr>PowerPoint Presentation</vt:lpstr>
      <vt:lpstr>PK and mainstream economic policy</vt:lpstr>
      <vt:lpstr>Illustrating different paradigms</vt:lpstr>
      <vt:lpstr>Reading suggestions</vt:lpstr>
      <vt:lpstr>Conclusion: PKE</vt:lpstr>
      <vt:lpstr>PowerPoint Presentation</vt:lpstr>
      <vt:lpstr>PowerPoint Presentation</vt:lpstr>
      <vt:lpstr>PowerPoint Presentation</vt:lpstr>
      <vt:lpstr>PK goods market: basic multipliers</vt:lpstr>
      <vt:lpstr>Different consumption propensities for profit income and wage income</vt:lpstr>
      <vt:lpstr>Wage-led versus profit-led demand</vt:lpstr>
      <vt:lpstr>Net Effects: ∆Y/∆WS</vt:lpstr>
      <vt:lpstr>Comments about the state of ‘Economics’</vt:lpstr>
      <vt:lpstr>Teaching Economics: pluralism!</vt:lpstr>
      <vt:lpstr>Illustrating different paradigms</vt:lpstr>
      <vt:lpstr>PKE and Ecological Economics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Keynesian theory and Keynesian Economic Policies in Europe</dc:title>
  <dc:creator>Engelbert</dc:creator>
  <cp:lastModifiedBy>Stockhammer, Engelbert</cp:lastModifiedBy>
  <cp:revision>53</cp:revision>
  <cp:lastPrinted>2014-07-08T15:45:36Z</cp:lastPrinted>
  <dcterms:created xsi:type="dcterms:W3CDTF">2013-03-12T10:38:23Z</dcterms:created>
  <dcterms:modified xsi:type="dcterms:W3CDTF">2017-07-04T14:59:22Z</dcterms:modified>
</cp:coreProperties>
</file>