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7" r:id="rId2"/>
    <p:sldId id="264" r:id="rId3"/>
    <p:sldId id="265" r:id="rId4"/>
    <p:sldId id="266" r:id="rId5"/>
    <p:sldId id="271" r:id="rId6"/>
    <p:sldId id="273" r:id="rId7"/>
    <p:sldId id="275" r:id="rId8"/>
    <p:sldId id="276" r:id="rId9"/>
    <p:sldId id="279" r:id="rId10"/>
    <p:sldId id="277" r:id="rId11"/>
    <p:sldId id="281" r:id="rId12"/>
    <p:sldId id="282" r:id="rId13"/>
    <p:sldId id="284"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97A"/>
    <a:srgbClr val="C606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0" d="100"/>
          <a:sy n="80" d="100"/>
        </p:scale>
        <p:origin x="6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BBEA5E-6935-4216-A62A-BE5F9415F959}" type="datetimeFigureOut">
              <a:rPr lang="it-IT" smtClean="0"/>
              <a:t>01/07/2016</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8870C0-8137-4500-8CC7-8ECB4BAC02B0}" type="slidenum">
              <a:rPr lang="it-IT" smtClean="0"/>
              <a:t>‹N›</a:t>
            </a:fld>
            <a:endParaRPr lang="it-IT"/>
          </a:p>
        </p:txBody>
      </p:sp>
    </p:spTree>
    <p:extLst>
      <p:ext uri="{BB962C8B-B14F-4D97-AF65-F5344CB8AC3E}">
        <p14:creationId xmlns:p14="http://schemas.microsoft.com/office/powerpoint/2010/main" val="330748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8870C0-8137-4500-8CC7-8ECB4BAC02B0}" type="slidenum">
              <a:rPr lang="it-IT" smtClean="0"/>
              <a:t>1</a:t>
            </a:fld>
            <a:endParaRPr lang="it-IT"/>
          </a:p>
        </p:txBody>
      </p:sp>
    </p:spTree>
    <p:extLst>
      <p:ext uri="{BB962C8B-B14F-4D97-AF65-F5344CB8AC3E}">
        <p14:creationId xmlns:p14="http://schemas.microsoft.com/office/powerpoint/2010/main" val="94278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8870C0-8137-4500-8CC7-8ECB4BAC02B0}" type="slidenum">
              <a:rPr lang="it-IT" smtClean="0"/>
              <a:t>10</a:t>
            </a:fld>
            <a:endParaRPr lang="it-IT"/>
          </a:p>
        </p:txBody>
      </p:sp>
    </p:spTree>
    <p:extLst>
      <p:ext uri="{BB962C8B-B14F-4D97-AF65-F5344CB8AC3E}">
        <p14:creationId xmlns:p14="http://schemas.microsoft.com/office/powerpoint/2010/main" val="293485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8870C0-8137-4500-8CC7-8ECB4BAC02B0}" type="slidenum">
              <a:rPr lang="it-IT" smtClean="0"/>
              <a:t>11</a:t>
            </a:fld>
            <a:endParaRPr lang="it-IT"/>
          </a:p>
        </p:txBody>
      </p:sp>
    </p:spTree>
    <p:extLst>
      <p:ext uri="{BB962C8B-B14F-4D97-AF65-F5344CB8AC3E}">
        <p14:creationId xmlns:p14="http://schemas.microsoft.com/office/powerpoint/2010/main" val="2757392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8870C0-8137-4500-8CC7-8ECB4BAC02B0}" type="slidenum">
              <a:rPr lang="it-IT" smtClean="0"/>
              <a:t>12</a:t>
            </a:fld>
            <a:endParaRPr lang="it-IT"/>
          </a:p>
        </p:txBody>
      </p:sp>
    </p:spTree>
    <p:extLst>
      <p:ext uri="{BB962C8B-B14F-4D97-AF65-F5344CB8AC3E}">
        <p14:creationId xmlns:p14="http://schemas.microsoft.com/office/powerpoint/2010/main" val="2765919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8870C0-8137-4500-8CC7-8ECB4BAC02B0}" type="slidenum">
              <a:rPr lang="it-IT" smtClean="0"/>
              <a:t>13</a:t>
            </a:fld>
            <a:endParaRPr lang="it-IT"/>
          </a:p>
        </p:txBody>
      </p:sp>
    </p:spTree>
    <p:extLst>
      <p:ext uri="{BB962C8B-B14F-4D97-AF65-F5344CB8AC3E}">
        <p14:creationId xmlns:p14="http://schemas.microsoft.com/office/powerpoint/2010/main" val="5147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8870C0-8137-4500-8CC7-8ECB4BAC02B0}" type="slidenum">
              <a:rPr lang="it-IT" smtClean="0"/>
              <a:t>2</a:t>
            </a:fld>
            <a:endParaRPr lang="it-IT"/>
          </a:p>
        </p:txBody>
      </p:sp>
    </p:spTree>
    <p:extLst>
      <p:ext uri="{BB962C8B-B14F-4D97-AF65-F5344CB8AC3E}">
        <p14:creationId xmlns:p14="http://schemas.microsoft.com/office/powerpoint/2010/main" val="402881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8870C0-8137-4500-8CC7-8ECB4BAC02B0}" type="slidenum">
              <a:rPr lang="it-IT" smtClean="0"/>
              <a:t>3</a:t>
            </a:fld>
            <a:endParaRPr lang="it-IT"/>
          </a:p>
        </p:txBody>
      </p:sp>
    </p:spTree>
    <p:extLst>
      <p:ext uri="{BB962C8B-B14F-4D97-AF65-F5344CB8AC3E}">
        <p14:creationId xmlns:p14="http://schemas.microsoft.com/office/powerpoint/2010/main" val="235658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8870C0-8137-4500-8CC7-8ECB4BAC02B0}" type="slidenum">
              <a:rPr lang="it-IT" smtClean="0"/>
              <a:t>4</a:t>
            </a:fld>
            <a:endParaRPr lang="it-IT"/>
          </a:p>
        </p:txBody>
      </p:sp>
    </p:spTree>
    <p:extLst>
      <p:ext uri="{BB962C8B-B14F-4D97-AF65-F5344CB8AC3E}">
        <p14:creationId xmlns:p14="http://schemas.microsoft.com/office/powerpoint/2010/main" val="65049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8870C0-8137-4500-8CC7-8ECB4BAC02B0}" type="slidenum">
              <a:rPr lang="it-IT" smtClean="0"/>
              <a:t>5</a:t>
            </a:fld>
            <a:endParaRPr lang="it-IT"/>
          </a:p>
        </p:txBody>
      </p:sp>
    </p:spTree>
    <p:extLst>
      <p:ext uri="{BB962C8B-B14F-4D97-AF65-F5344CB8AC3E}">
        <p14:creationId xmlns:p14="http://schemas.microsoft.com/office/powerpoint/2010/main" val="222922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8870C0-8137-4500-8CC7-8ECB4BAC02B0}" type="slidenum">
              <a:rPr lang="it-IT" smtClean="0"/>
              <a:t>6</a:t>
            </a:fld>
            <a:endParaRPr lang="it-IT"/>
          </a:p>
        </p:txBody>
      </p:sp>
    </p:spTree>
    <p:extLst>
      <p:ext uri="{BB962C8B-B14F-4D97-AF65-F5344CB8AC3E}">
        <p14:creationId xmlns:p14="http://schemas.microsoft.com/office/powerpoint/2010/main" val="136099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8870C0-8137-4500-8CC7-8ECB4BAC02B0}" type="slidenum">
              <a:rPr lang="it-IT" smtClean="0"/>
              <a:t>7</a:t>
            </a:fld>
            <a:endParaRPr lang="it-IT"/>
          </a:p>
        </p:txBody>
      </p:sp>
    </p:spTree>
    <p:extLst>
      <p:ext uri="{BB962C8B-B14F-4D97-AF65-F5344CB8AC3E}">
        <p14:creationId xmlns:p14="http://schemas.microsoft.com/office/powerpoint/2010/main" val="269085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8870C0-8137-4500-8CC7-8ECB4BAC02B0}" type="slidenum">
              <a:rPr lang="it-IT" smtClean="0"/>
              <a:t>8</a:t>
            </a:fld>
            <a:endParaRPr lang="it-IT"/>
          </a:p>
        </p:txBody>
      </p:sp>
    </p:spTree>
    <p:extLst>
      <p:ext uri="{BB962C8B-B14F-4D97-AF65-F5344CB8AC3E}">
        <p14:creationId xmlns:p14="http://schemas.microsoft.com/office/powerpoint/2010/main" val="3402767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8870C0-8137-4500-8CC7-8ECB4BAC02B0}" type="slidenum">
              <a:rPr lang="it-IT" smtClean="0"/>
              <a:t>9</a:t>
            </a:fld>
            <a:endParaRPr lang="it-IT"/>
          </a:p>
        </p:txBody>
      </p:sp>
    </p:spTree>
    <p:extLst>
      <p:ext uri="{BB962C8B-B14F-4D97-AF65-F5344CB8AC3E}">
        <p14:creationId xmlns:p14="http://schemas.microsoft.com/office/powerpoint/2010/main" val="213409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3AA205E-39A6-45B4-8E7C-EDCDE5FD3289}" type="datetimeFigureOut">
              <a:rPr lang="it-IT" smtClean="0"/>
              <a:t>01/07/2016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84A36F-58E7-4211-9921-924ED07B7FF9}" type="slidenum">
              <a:rPr lang="it-IT" smtClean="0"/>
              <a:t>‹N›</a:t>
            </a:fld>
            <a:endParaRPr lang="it-IT"/>
          </a:p>
        </p:txBody>
      </p:sp>
    </p:spTree>
    <p:extLst>
      <p:ext uri="{BB962C8B-B14F-4D97-AF65-F5344CB8AC3E}">
        <p14:creationId xmlns:p14="http://schemas.microsoft.com/office/powerpoint/2010/main" val="217889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3AA205E-39A6-45B4-8E7C-EDCDE5FD3289}" type="datetimeFigureOut">
              <a:rPr lang="it-IT" smtClean="0"/>
              <a:t>01/07/2016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84A36F-58E7-4211-9921-924ED07B7FF9}" type="slidenum">
              <a:rPr lang="it-IT" smtClean="0"/>
              <a:t>‹N›</a:t>
            </a:fld>
            <a:endParaRPr lang="it-IT"/>
          </a:p>
        </p:txBody>
      </p:sp>
    </p:spTree>
    <p:extLst>
      <p:ext uri="{BB962C8B-B14F-4D97-AF65-F5344CB8AC3E}">
        <p14:creationId xmlns:p14="http://schemas.microsoft.com/office/powerpoint/2010/main" val="343771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3AA205E-39A6-45B4-8E7C-EDCDE5FD3289}" type="datetimeFigureOut">
              <a:rPr lang="it-IT" smtClean="0"/>
              <a:t>01/07/2016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84A36F-58E7-4211-9921-924ED07B7FF9}" type="slidenum">
              <a:rPr lang="it-IT" smtClean="0"/>
              <a:t>‹N›</a:t>
            </a:fld>
            <a:endParaRPr lang="it-IT"/>
          </a:p>
        </p:txBody>
      </p:sp>
    </p:spTree>
    <p:extLst>
      <p:ext uri="{BB962C8B-B14F-4D97-AF65-F5344CB8AC3E}">
        <p14:creationId xmlns:p14="http://schemas.microsoft.com/office/powerpoint/2010/main" val="191998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3AA205E-39A6-45B4-8E7C-EDCDE5FD3289}" type="datetimeFigureOut">
              <a:rPr lang="it-IT" smtClean="0"/>
              <a:t>01/07/2016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84A36F-58E7-4211-9921-924ED07B7FF9}" type="slidenum">
              <a:rPr lang="it-IT" smtClean="0"/>
              <a:t>‹N›</a:t>
            </a:fld>
            <a:endParaRPr lang="it-IT"/>
          </a:p>
        </p:txBody>
      </p:sp>
    </p:spTree>
    <p:extLst>
      <p:ext uri="{BB962C8B-B14F-4D97-AF65-F5344CB8AC3E}">
        <p14:creationId xmlns:p14="http://schemas.microsoft.com/office/powerpoint/2010/main" val="148715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3AA205E-39A6-45B4-8E7C-EDCDE5FD3289}" type="datetimeFigureOut">
              <a:rPr lang="it-IT" smtClean="0"/>
              <a:t>01/07/2016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84A36F-58E7-4211-9921-924ED07B7FF9}" type="slidenum">
              <a:rPr lang="it-IT" smtClean="0"/>
              <a:t>‹N›</a:t>
            </a:fld>
            <a:endParaRPr lang="it-IT"/>
          </a:p>
        </p:txBody>
      </p:sp>
    </p:spTree>
    <p:extLst>
      <p:ext uri="{BB962C8B-B14F-4D97-AF65-F5344CB8AC3E}">
        <p14:creationId xmlns:p14="http://schemas.microsoft.com/office/powerpoint/2010/main" val="261359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3AA205E-39A6-45B4-8E7C-EDCDE5FD3289}" type="datetimeFigureOut">
              <a:rPr lang="it-IT" smtClean="0"/>
              <a:t>01/07/2016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84A36F-58E7-4211-9921-924ED07B7FF9}" type="slidenum">
              <a:rPr lang="it-IT" smtClean="0"/>
              <a:t>‹N›</a:t>
            </a:fld>
            <a:endParaRPr lang="it-IT"/>
          </a:p>
        </p:txBody>
      </p:sp>
    </p:spTree>
    <p:extLst>
      <p:ext uri="{BB962C8B-B14F-4D97-AF65-F5344CB8AC3E}">
        <p14:creationId xmlns:p14="http://schemas.microsoft.com/office/powerpoint/2010/main" val="55270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3AA205E-39A6-45B4-8E7C-EDCDE5FD3289}" type="datetimeFigureOut">
              <a:rPr lang="it-IT" smtClean="0"/>
              <a:t>01/07/2016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C84A36F-58E7-4211-9921-924ED07B7FF9}" type="slidenum">
              <a:rPr lang="it-IT" smtClean="0"/>
              <a:t>‹N›</a:t>
            </a:fld>
            <a:endParaRPr lang="it-IT"/>
          </a:p>
        </p:txBody>
      </p:sp>
    </p:spTree>
    <p:extLst>
      <p:ext uri="{BB962C8B-B14F-4D97-AF65-F5344CB8AC3E}">
        <p14:creationId xmlns:p14="http://schemas.microsoft.com/office/powerpoint/2010/main" val="3419158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3AA205E-39A6-45B4-8E7C-EDCDE5FD3289}" type="datetimeFigureOut">
              <a:rPr lang="it-IT" smtClean="0"/>
              <a:t>01/07/2016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C84A36F-58E7-4211-9921-924ED07B7FF9}" type="slidenum">
              <a:rPr lang="it-IT" smtClean="0"/>
              <a:t>‹N›</a:t>
            </a:fld>
            <a:endParaRPr lang="it-IT"/>
          </a:p>
        </p:txBody>
      </p:sp>
    </p:spTree>
    <p:extLst>
      <p:ext uri="{BB962C8B-B14F-4D97-AF65-F5344CB8AC3E}">
        <p14:creationId xmlns:p14="http://schemas.microsoft.com/office/powerpoint/2010/main" val="353099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3AA205E-39A6-45B4-8E7C-EDCDE5FD3289}" type="datetimeFigureOut">
              <a:rPr lang="it-IT" smtClean="0"/>
              <a:t>01/07/2016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C84A36F-58E7-4211-9921-924ED07B7FF9}" type="slidenum">
              <a:rPr lang="it-IT" smtClean="0"/>
              <a:t>‹N›</a:t>
            </a:fld>
            <a:endParaRPr lang="it-IT"/>
          </a:p>
        </p:txBody>
      </p:sp>
    </p:spTree>
    <p:extLst>
      <p:ext uri="{BB962C8B-B14F-4D97-AF65-F5344CB8AC3E}">
        <p14:creationId xmlns:p14="http://schemas.microsoft.com/office/powerpoint/2010/main" val="187656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3AA205E-39A6-45B4-8E7C-EDCDE5FD3289}" type="datetimeFigureOut">
              <a:rPr lang="it-IT" smtClean="0"/>
              <a:t>01/07/2016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84A36F-58E7-4211-9921-924ED07B7FF9}" type="slidenum">
              <a:rPr lang="it-IT" smtClean="0"/>
              <a:t>‹N›</a:t>
            </a:fld>
            <a:endParaRPr lang="it-IT"/>
          </a:p>
        </p:txBody>
      </p:sp>
    </p:spTree>
    <p:extLst>
      <p:ext uri="{BB962C8B-B14F-4D97-AF65-F5344CB8AC3E}">
        <p14:creationId xmlns:p14="http://schemas.microsoft.com/office/powerpoint/2010/main" val="302907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3AA205E-39A6-45B4-8E7C-EDCDE5FD3289}" type="datetimeFigureOut">
              <a:rPr lang="it-IT" smtClean="0"/>
              <a:t>01/07/2016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84A36F-58E7-4211-9921-924ED07B7FF9}" type="slidenum">
              <a:rPr lang="it-IT" smtClean="0"/>
              <a:t>‹N›</a:t>
            </a:fld>
            <a:endParaRPr lang="it-IT"/>
          </a:p>
        </p:txBody>
      </p:sp>
    </p:spTree>
    <p:extLst>
      <p:ext uri="{BB962C8B-B14F-4D97-AF65-F5344CB8AC3E}">
        <p14:creationId xmlns:p14="http://schemas.microsoft.com/office/powerpoint/2010/main" val="276888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A205E-39A6-45B4-8E7C-EDCDE5FD3289}" type="datetimeFigureOut">
              <a:rPr lang="it-IT" smtClean="0"/>
              <a:t>01/07/2016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4A36F-58E7-4211-9921-924ED07B7FF9}" type="slidenum">
              <a:rPr lang="it-IT" smtClean="0"/>
              <a:t>‹N›</a:t>
            </a:fld>
            <a:endParaRPr lang="it-IT"/>
          </a:p>
        </p:txBody>
      </p:sp>
    </p:spTree>
    <p:extLst>
      <p:ext uri="{BB962C8B-B14F-4D97-AF65-F5344CB8AC3E}">
        <p14:creationId xmlns:p14="http://schemas.microsoft.com/office/powerpoint/2010/main" val="3914733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3615297" y="3266059"/>
            <a:ext cx="4876800" cy="2743200"/>
          </a:xfrm>
          <a:prstGeom prst="rect">
            <a:avLst/>
          </a:prstGeom>
        </p:spPr>
      </p:pic>
      <p:sp>
        <p:nvSpPr>
          <p:cNvPr id="2" name="Titolo 1"/>
          <p:cNvSpPr>
            <a:spLocks noGrp="1"/>
          </p:cNvSpPr>
          <p:nvPr>
            <p:ph type="ctrTitle"/>
          </p:nvPr>
        </p:nvSpPr>
        <p:spPr>
          <a:xfrm>
            <a:off x="2624570" y="427359"/>
            <a:ext cx="9144000" cy="2387600"/>
          </a:xfrm>
        </p:spPr>
        <p:txBody>
          <a:bodyPr>
            <a:normAutofit/>
          </a:bodyPr>
          <a:lstStyle/>
          <a:p>
            <a:pPr algn="r"/>
            <a:r>
              <a:rPr lang="it-IT" dirty="0" err="1" smtClean="0">
                <a:latin typeface="Constantia" panose="02030602050306030303" pitchFamily="18" charset="0"/>
              </a:rPr>
              <a:t>This</a:t>
            </a:r>
            <a:r>
              <a:rPr lang="it-IT" dirty="0" smtClean="0">
                <a:latin typeface="Constantia" panose="02030602050306030303" pitchFamily="18" charset="0"/>
              </a:rPr>
              <a:t> time </a:t>
            </a:r>
            <a:r>
              <a:rPr lang="it-IT" dirty="0" err="1" smtClean="0">
                <a:latin typeface="Constantia" panose="02030602050306030303" pitchFamily="18" charset="0"/>
              </a:rPr>
              <a:t>is</a:t>
            </a:r>
            <a:r>
              <a:rPr lang="it-IT" dirty="0" smtClean="0">
                <a:latin typeface="Constantia" panose="02030602050306030303" pitchFamily="18" charset="0"/>
              </a:rPr>
              <a:t>… </a:t>
            </a:r>
            <a:r>
              <a:rPr lang="it-IT" dirty="0" err="1" smtClean="0">
                <a:latin typeface="Constantia" panose="02030602050306030303" pitchFamily="18" charset="0"/>
              </a:rPr>
              <a:t>complex</a:t>
            </a:r>
            <a:r>
              <a:rPr lang="it-IT" dirty="0" smtClean="0"/>
              <a:t/>
            </a:r>
            <a:br>
              <a:rPr lang="it-IT" dirty="0" smtClean="0"/>
            </a:br>
            <a:r>
              <a:rPr lang="it-IT" sz="4600" i="1" dirty="0" smtClean="0">
                <a:latin typeface="Constantia" panose="02030602050306030303" pitchFamily="18" charset="0"/>
              </a:rPr>
              <a:t>Keynes on time</a:t>
            </a:r>
            <a:endParaRPr lang="it-IT" sz="4600" i="1" dirty="0">
              <a:latin typeface="Constantia" panose="02030602050306030303" pitchFamily="18" charset="0"/>
            </a:endParaRPr>
          </a:p>
        </p:txBody>
      </p:sp>
      <p:sp>
        <p:nvSpPr>
          <p:cNvPr id="3" name="Sottotitolo 2"/>
          <p:cNvSpPr>
            <a:spLocks noGrp="1"/>
          </p:cNvSpPr>
          <p:nvPr>
            <p:ph type="subTitle" idx="1"/>
          </p:nvPr>
        </p:nvSpPr>
        <p:spPr>
          <a:xfrm>
            <a:off x="575322" y="2308716"/>
            <a:ext cx="3140894" cy="2234688"/>
          </a:xfrm>
        </p:spPr>
        <p:txBody>
          <a:bodyPr>
            <a:normAutofit lnSpcReduction="10000"/>
          </a:bodyPr>
          <a:lstStyle/>
          <a:p>
            <a:endParaRPr lang="it-IT" dirty="0" smtClean="0">
              <a:latin typeface="Constantia" panose="02030602050306030303" pitchFamily="18" charset="0"/>
            </a:endParaRPr>
          </a:p>
          <a:p>
            <a:r>
              <a:rPr lang="it-IT" dirty="0" smtClean="0">
                <a:latin typeface="Constantia" panose="02030602050306030303" pitchFamily="18" charset="0"/>
              </a:rPr>
              <a:t>Anna </a:t>
            </a:r>
            <a:r>
              <a:rPr lang="it-IT" b="1" dirty="0" err="1" smtClean="0">
                <a:latin typeface="Constantia" panose="02030602050306030303" pitchFamily="18" charset="0"/>
              </a:rPr>
              <a:t>Carabelli</a:t>
            </a:r>
            <a:r>
              <a:rPr lang="it-IT" dirty="0" smtClean="0">
                <a:latin typeface="Constantia" panose="02030602050306030303" pitchFamily="18" charset="0"/>
              </a:rPr>
              <a:t> </a:t>
            </a:r>
          </a:p>
          <a:p>
            <a:r>
              <a:rPr lang="it-IT" sz="1600" dirty="0" smtClean="0">
                <a:latin typeface="Constantia" panose="02030602050306030303" pitchFamily="18" charset="0"/>
              </a:rPr>
              <a:t>Università del Piemonte Orientale</a:t>
            </a:r>
          </a:p>
          <a:p>
            <a:r>
              <a:rPr lang="it-IT" dirty="0" smtClean="0">
                <a:latin typeface="Constantia" panose="02030602050306030303" pitchFamily="18" charset="0"/>
              </a:rPr>
              <a:t>and Mario </a:t>
            </a:r>
            <a:r>
              <a:rPr lang="it-IT" b="1" dirty="0" smtClean="0">
                <a:latin typeface="Constantia" panose="02030602050306030303" pitchFamily="18" charset="0"/>
              </a:rPr>
              <a:t>Cedrini</a:t>
            </a:r>
          </a:p>
          <a:p>
            <a:r>
              <a:rPr lang="it-IT" sz="1600" dirty="0" smtClean="0">
                <a:latin typeface="Constantia" panose="02030602050306030303" pitchFamily="18" charset="0"/>
              </a:rPr>
              <a:t>Università di Torino</a:t>
            </a:r>
            <a:endParaRPr lang="it-IT" sz="1600" dirty="0">
              <a:latin typeface="Constantia" panose="02030602050306030303" pitchFamily="18" charset="0"/>
            </a:endParaRPr>
          </a:p>
          <a:p>
            <a:endParaRPr lang="it-IT" dirty="0"/>
          </a:p>
        </p:txBody>
      </p:sp>
      <p:cxnSp>
        <p:nvCxnSpPr>
          <p:cNvPr id="5" name="Connettore 1 4"/>
          <p:cNvCxnSpPr/>
          <p:nvPr/>
        </p:nvCxnSpPr>
        <p:spPr>
          <a:xfrm flipV="1">
            <a:off x="3615297" y="6213643"/>
            <a:ext cx="7052703" cy="11873"/>
          </a:xfrm>
          <a:prstGeom prst="line">
            <a:avLst/>
          </a:prstGeom>
          <a:ln w="101600" cap="flat" cmpd="sng">
            <a:solidFill>
              <a:srgbClr val="C60621"/>
            </a:solidFill>
            <a:prstDash val="solid"/>
            <a:miter lim="800000"/>
          </a:ln>
        </p:spPr>
        <p:style>
          <a:lnRef idx="3">
            <a:schemeClr val="accent5"/>
          </a:lnRef>
          <a:fillRef idx="0">
            <a:schemeClr val="accent5"/>
          </a:fillRef>
          <a:effectRef idx="2">
            <a:schemeClr val="accent5"/>
          </a:effectRef>
          <a:fontRef idx="minor">
            <a:schemeClr val="tx1"/>
          </a:fontRef>
        </p:style>
      </p:cxnSp>
      <p:cxnSp>
        <p:nvCxnSpPr>
          <p:cNvPr id="23" name="Connettore 1 22"/>
          <p:cNvCxnSpPr/>
          <p:nvPr/>
        </p:nvCxnSpPr>
        <p:spPr>
          <a:xfrm flipV="1">
            <a:off x="634667" y="1046753"/>
            <a:ext cx="0" cy="3647282"/>
          </a:xfrm>
          <a:prstGeom prst="line">
            <a:avLst/>
          </a:prstGeom>
          <a:ln w="101600" cmpd="dbl">
            <a:solidFill>
              <a:srgbClr val="C60621"/>
            </a:solidFill>
            <a:prstDash val="solid"/>
          </a:ln>
        </p:spPr>
        <p:style>
          <a:lnRef idx="1">
            <a:schemeClr val="accent1"/>
          </a:lnRef>
          <a:fillRef idx="0">
            <a:schemeClr val="accent1"/>
          </a:fillRef>
          <a:effectRef idx="0">
            <a:schemeClr val="accent1"/>
          </a:effectRef>
          <a:fontRef idx="minor">
            <a:schemeClr val="tx1"/>
          </a:fontRef>
        </p:style>
      </p:cxnSp>
      <p:pic>
        <p:nvPicPr>
          <p:cNvPr id="4" name="Immagine 3"/>
          <p:cNvPicPr>
            <a:picLocks noChangeAspect="1"/>
          </p:cNvPicPr>
          <p:nvPr/>
        </p:nvPicPr>
        <p:blipFill>
          <a:blip r:embed="rId4"/>
          <a:stretch>
            <a:fillRect/>
          </a:stretch>
        </p:blipFill>
        <p:spPr>
          <a:xfrm>
            <a:off x="6503390" y="3264920"/>
            <a:ext cx="4132246" cy="2744339"/>
          </a:xfrm>
          <a:prstGeom prst="rect">
            <a:avLst/>
          </a:prstGeom>
        </p:spPr>
      </p:pic>
    </p:spTree>
    <p:extLst>
      <p:ext uri="{BB962C8B-B14F-4D97-AF65-F5344CB8AC3E}">
        <p14:creationId xmlns:p14="http://schemas.microsoft.com/office/powerpoint/2010/main" val="3865313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10811435" y="147917"/>
            <a:ext cx="1378127" cy="1378127"/>
          </a:xfrm>
          <a:prstGeom prst="rect">
            <a:avLst/>
          </a:prstGeom>
        </p:spPr>
      </p:pic>
      <p:sp>
        <p:nvSpPr>
          <p:cNvPr id="2" name="Titolo 1"/>
          <p:cNvSpPr>
            <a:spLocks noGrp="1"/>
          </p:cNvSpPr>
          <p:nvPr>
            <p:ph type="title"/>
          </p:nvPr>
        </p:nvSpPr>
        <p:spPr>
          <a:xfrm>
            <a:off x="618564" y="87010"/>
            <a:ext cx="10515600" cy="983001"/>
          </a:xfrm>
        </p:spPr>
        <p:txBody>
          <a:bodyPr>
            <a:normAutofit/>
          </a:bodyPr>
          <a:lstStyle/>
          <a:p>
            <a:r>
              <a:rPr lang="it-IT" sz="3600" dirty="0" err="1" smtClean="0">
                <a:latin typeface="Constantia" panose="02030602050306030303" pitchFamily="18" charset="0"/>
              </a:rPr>
              <a:t>Units</a:t>
            </a:r>
            <a:r>
              <a:rPr lang="it-IT" sz="3600" dirty="0" smtClean="0">
                <a:latin typeface="Constantia" panose="02030602050306030303" pitchFamily="18" charset="0"/>
              </a:rPr>
              <a:t> of time, </a:t>
            </a:r>
            <a:r>
              <a:rPr lang="it-IT" sz="3600" dirty="0" err="1" smtClean="0">
                <a:latin typeface="Constantia" panose="02030602050306030303" pitchFamily="18" charset="0"/>
              </a:rPr>
              <a:t>after</a:t>
            </a:r>
            <a:r>
              <a:rPr lang="it-IT" sz="3600" dirty="0" smtClean="0">
                <a:latin typeface="Constantia" panose="02030602050306030303" pitchFamily="18" charset="0"/>
              </a:rPr>
              <a:t> the </a:t>
            </a:r>
            <a:r>
              <a:rPr lang="it-IT" sz="3600" i="1" dirty="0" smtClean="0">
                <a:latin typeface="Constantia" panose="02030602050306030303" pitchFamily="18" charset="0"/>
              </a:rPr>
              <a:t>TM </a:t>
            </a:r>
            <a:r>
              <a:rPr lang="it-IT" sz="3600" dirty="0" smtClean="0">
                <a:latin typeface="Constantia" panose="02030602050306030303" pitchFamily="18" charset="0"/>
              </a:rPr>
              <a:t>and in the </a:t>
            </a:r>
            <a:r>
              <a:rPr lang="it-IT" sz="3600" i="1" dirty="0" smtClean="0">
                <a:latin typeface="Constantia" panose="02030602050306030303" pitchFamily="18" charset="0"/>
              </a:rPr>
              <a:t>GT</a:t>
            </a:r>
            <a:endParaRPr lang="it-IT" sz="3600" dirty="0">
              <a:latin typeface="Constantia" panose="02030602050306030303" pitchFamily="18" charset="0"/>
            </a:endParaRPr>
          </a:p>
        </p:txBody>
      </p:sp>
      <p:pic>
        <p:nvPicPr>
          <p:cNvPr id="6" name="Immagine 5"/>
          <p:cNvPicPr>
            <a:picLocks noChangeAspect="1"/>
          </p:cNvPicPr>
          <p:nvPr/>
        </p:nvPicPr>
        <p:blipFill>
          <a:blip r:embed="rId4"/>
          <a:stretch>
            <a:fillRect/>
          </a:stretch>
        </p:blipFill>
        <p:spPr>
          <a:xfrm>
            <a:off x="6498916" y="5968023"/>
            <a:ext cx="5458224" cy="57111"/>
          </a:xfrm>
          <a:prstGeom prst="rect">
            <a:avLst/>
          </a:prstGeom>
        </p:spPr>
      </p:pic>
      <p:sp>
        <p:nvSpPr>
          <p:cNvPr id="9" name="Segnaposto contenuto 8"/>
          <p:cNvSpPr>
            <a:spLocks noGrp="1"/>
          </p:cNvSpPr>
          <p:nvPr>
            <p:ph idx="1"/>
          </p:nvPr>
        </p:nvSpPr>
        <p:spPr>
          <a:xfrm>
            <a:off x="457200" y="1119616"/>
            <a:ext cx="10954871" cy="4919054"/>
          </a:xfrm>
        </p:spPr>
        <p:txBody>
          <a:bodyPr>
            <a:noAutofit/>
          </a:bodyPr>
          <a:lstStyle/>
          <a:p>
            <a:pPr marL="0" indent="0">
              <a:lnSpc>
                <a:spcPct val="100000"/>
              </a:lnSpc>
              <a:buNone/>
            </a:pPr>
            <a:r>
              <a:rPr lang="en-GB" sz="2100" b="1" dirty="0">
                <a:solidFill>
                  <a:srgbClr val="FF0000"/>
                </a:solidFill>
                <a:latin typeface="Constantia" panose="02030602050306030303" pitchFamily="18" charset="0"/>
              </a:rPr>
              <a:t>1932 </a:t>
            </a:r>
            <a:r>
              <a:rPr lang="en-GB" sz="2100" b="1" dirty="0" smtClean="0">
                <a:solidFill>
                  <a:srgbClr val="FF0000"/>
                </a:solidFill>
                <a:latin typeface="Constantia" panose="02030602050306030303" pitchFamily="18" charset="0"/>
              </a:rPr>
              <a:t>lectures:</a:t>
            </a:r>
            <a:r>
              <a:rPr lang="en-GB" sz="2100" dirty="0" smtClean="0">
                <a:solidFill>
                  <a:srgbClr val="FF0000"/>
                </a:solidFill>
                <a:latin typeface="Constantia" panose="02030602050306030303" pitchFamily="18" charset="0"/>
              </a:rPr>
              <a:t> </a:t>
            </a:r>
            <a:r>
              <a:rPr lang="en-GB" sz="2100" b="1" dirty="0" smtClean="0">
                <a:solidFill>
                  <a:srgbClr val="FF0000"/>
                </a:solidFill>
                <a:latin typeface="Constantia" panose="02030602050306030303" pitchFamily="18" charset="0"/>
              </a:rPr>
              <a:t>Units </a:t>
            </a:r>
            <a:r>
              <a:rPr lang="en-GB" sz="2100" b="1" dirty="0">
                <a:solidFill>
                  <a:srgbClr val="FF0000"/>
                </a:solidFill>
                <a:latin typeface="Constantia" panose="02030602050306030303" pitchFamily="18" charset="0"/>
              </a:rPr>
              <a:t>of time </a:t>
            </a:r>
            <a:r>
              <a:rPr lang="en-GB" sz="2100" dirty="0">
                <a:solidFill>
                  <a:srgbClr val="FF0000"/>
                </a:solidFill>
                <a:latin typeface="Constantia" panose="02030602050306030303" pitchFamily="18" charset="0"/>
              </a:rPr>
              <a:t>“are in their nature </a:t>
            </a:r>
            <a:r>
              <a:rPr lang="en-GB" sz="2100" b="1" dirty="0">
                <a:solidFill>
                  <a:srgbClr val="FF0000"/>
                </a:solidFill>
                <a:latin typeface="Constantia" panose="02030602050306030303" pitchFamily="18" charset="0"/>
              </a:rPr>
              <a:t>homogeneous</a:t>
            </a:r>
            <a:r>
              <a:rPr lang="en-GB" sz="2100" dirty="0">
                <a:latin typeface="Constantia" panose="02030602050306030303" pitchFamily="18" charset="0"/>
              </a:rPr>
              <a:t>”, </a:t>
            </a:r>
            <a:r>
              <a:rPr lang="en-GB" sz="2100" dirty="0" smtClean="0">
                <a:latin typeface="Constantia" panose="02030602050306030303" pitchFamily="18" charset="0"/>
              </a:rPr>
              <a:t>(</a:t>
            </a:r>
            <a:r>
              <a:rPr lang="en-GB" sz="2100" dirty="0">
                <a:latin typeface="Constantia" panose="02030602050306030303" pitchFamily="18" charset="0"/>
              </a:rPr>
              <a:t>in </a:t>
            </a:r>
            <a:r>
              <a:rPr lang="en-GB" sz="2100" dirty="0" err="1">
                <a:latin typeface="Constantia" panose="02030602050306030303" pitchFamily="18" charset="0"/>
              </a:rPr>
              <a:t>Rymes</a:t>
            </a:r>
            <a:r>
              <a:rPr lang="en-GB" sz="2100" dirty="0">
                <a:latin typeface="Constantia" panose="02030602050306030303" pitchFamily="18" charset="0"/>
              </a:rPr>
              <a:t> 1989: 104 n.1). </a:t>
            </a:r>
            <a:endParaRPr lang="en-GB" sz="2100" dirty="0" smtClean="0">
              <a:latin typeface="Constantia" panose="02030602050306030303" pitchFamily="18" charset="0"/>
            </a:endParaRPr>
          </a:p>
          <a:p>
            <a:pPr marL="0" indent="0">
              <a:lnSpc>
                <a:spcPct val="100000"/>
              </a:lnSpc>
              <a:buNone/>
            </a:pPr>
            <a:r>
              <a:rPr lang="en-GB" sz="2100" b="1" dirty="0" smtClean="0">
                <a:solidFill>
                  <a:srgbClr val="FF0000"/>
                </a:solidFill>
                <a:latin typeface="Constantia" panose="02030602050306030303" pitchFamily="18" charset="0"/>
              </a:rPr>
              <a:t>1933 </a:t>
            </a:r>
            <a:r>
              <a:rPr lang="en-GB" sz="2100" dirty="0" smtClean="0">
                <a:solidFill>
                  <a:srgbClr val="FF0000"/>
                </a:solidFill>
                <a:latin typeface="Constantia" panose="02030602050306030303" pitchFamily="18" charset="0"/>
              </a:rPr>
              <a:t>dispute with </a:t>
            </a:r>
            <a:r>
              <a:rPr lang="en-GB" sz="2100" b="1" dirty="0" smtClean="0">
                <a:solidFill>
                  <a:srgbClr val="FF0000"/>
                </a:solidFill>
                <a:latin typeface="Constantia" panose="02030602050306030303" pitchFamily="18" charset="0"/>
              </a:rPr>
              <a:t>Robertson </a:t>
            </a:r>
            <a:r>
              <a:rPr lang="en-GB" sz="2100" dirty="0">
                <a:solidFill>
                  <a:srgbClr val="FF0000"/>
                </a:solidFill>
                <a:latin typeface="Constantia" panose="02030602050306030303" pitchFamily="18" charset="0"/>
              </a:rPr>
              <a:t>on the </a:t>
            </a:r>
            <a:r>
              <a:rPr lang="en-GB" sz="2100" dirty="0" smtClean="0">
                <a:solidFill>
                  <a:srgbClr val="FF0000"/>
                </a:solidFill>
                <a:latin typeface="Constantia" panose="02030602050306030303" pitchFamily="18" charset="0"/>
              </a:rPr>
              <a:t>“</a:t>
            </a:r>
            <a:r>
              <a:rPr lang="en-GB" sz="2100" b="1" dirty="0" smtClean="0">
                <a:solidFill>
                  <a:srgbClr val="FF0000"/>
                </a:solidFill>
                <a:latin typeface="Constantia" panose="02030602050306030303" pitchFamily="18" charset="0"/>
              </a:rPr>
              <a:t>technical day</a:t>
            </a:r>
            <a:r>
              <a:rPr lang="en-GB" sz="2100" dirty="0" smtClean="0">
                <a:latin typeface="Constantia" panose="02030602050306030303" pitchFamily="18" charset="0"/>
              </a:rPr>
              <a:t>” (“</a:t>
            </a:r>
            <a:r>
              <a:rPr lang="en-GB" sz="2100" dirty="0">
                <a:latin typeface="Constantia" panose="02030602050306030303" pitchFamily="18" charset="0"/>
              </a:rPr>
              <a:t>I cannot discover what you gain by your ‘days’, which seem to me to </a:t>
            </a:r>
            <a:r>
              <a:rPr lang="en-GB" sz="2100" dirty="0" smtClean="0">
                <a:latin typeface="Constantia" panose="02030602050306030303" pitchFamily="18" charset="0"/>
              </a:rPr>
              <a:t>stand in the way of dealing with a period as a whole”. “</a:t>
            </a:r>
            <a:r>
              <a:rPr lang="en-GB" sz="2100" dirty="0">
                <a:latin typeface="Constantia" panose="02030602050306030303" pitchFamily="18" charset="0"/>
              </a:rPr>
              <a:t>Is the technical day the same for everyone</a:t>
            </a:r>
            <a:r>
              <a:rPr lang="en-GB" sz="2100" dirty="0" smtClean="0">
                <a:latin typeface="Constantia" panose="02030602050306030303" pitchFamily="18" charset="0"/>
              </a:rPr>
              <a:t>?”. “About </a:t>
            </a:r>
            <a:r>
              <a:rPr lang="en-GB" sz="2100" dirty="0">
                <a:latin typeface="Constantia" panose="02030602050306030303" pitchFamily="18" charset="0"/>
              </a:rPr>
              <a:t>how long do you believe it to be in practice?”, CW 29: </a:t>
            </a:r>
            <a:r>
              <a:rPr lang="en-GB" sz="2100" dirty="0" smtClean="0">
                <a:latin typeface="Constantia" panose="02030602050306030303" pitchFamily="18" charset="0"/>
              </a:rPr>
              <a:t>19, </a:t>
            </a:r>
            <a:r>
              <a:rPr lang="en-GB" sz="2100" dirty="0">
                <a:latin typeface="Constantia" panose="02030602050306030303" pitchFamily="18" charset="0"/>
              </a:rPr>
              <a:t>26</a:t>
            </a:r>
            <a:r>
              <a:rPr lang="en-GB" sz="2100" dirty="0" smtClean="0">
                <a:latin typeface="Constantia" panose="02030602050306030303" pitchFamily="18" charset="0"/>
              </a:rPr>
              <a:t>).</a:t>
            </a:r>
          </a:p>
          <a:p>
            <a:pPr marL="0" indent="0">
              <a:lnSpc>
                <a:spcPct val="100000"/>
              </a:lnSpc>
              <a:buNone/>
            </a:pPr>
            <a:r>
              <a:rPr lang="en-US" sz="2100" dirty="0">
                <a:latin typeface="Constantia" panose="02030602050306030303" pitchFamily="18" charset="0"/>
              </a:rPr>
              <a:t>“Definitions and ideas relating to </a:t>
            </a:r>
            <a:r>
              <a:rPr lang="en-US" sz="2100" dirty="0" smtClean="0">
                <a:latin typeface="Constantia" panose="02030602050306030303" pitchFamily="18" charset="0"/>
              </a:rPr>
              <a:t>capital”, </a:t>
            </a:r>
            <a:r>
              <a:rPr lang="en-GB" sz="2100" b="1" dirty="0">
                <a:latin typeface="Constantia" panose="02030602050306030303" pitchFamily="18" charset="0"/>
              </a:rPr>
              <a:t>1933</a:t>
            </a:r>
            <a:r>
              <a:rPr lang="en-GB" sz="2100" dirty="0">
                <a:latin typeface="Constantia" panose="02030602050306030303" pitchFamily="18" charset="0"/>
              </a:rPr>
              <a:t>: </a:t>
            </a:r>
            <a:r>
              <a:rPr lang="en-US" sz="2100" b="1" dirty="0" smtClean="0">
                <a:latin typeface="Constantia" panose="02030602050306030303" pitchFamily="18" charset="0"/>
              </a:rPr>
              <a:t>“</a:t>
            </a:r>
            <a:r>
              <a:rPr lang="en-US" sz="2100" b="1" dirty="0">
                <a:latin typeface="Constantia" panose="02030602050306030303" pitchFamily="18" charset="0"/>
              </a:rPr>
              <a:t>accounting” </a:t>
            </a:r>
            <a:r>
              <a:rPr lang="en-US" sz="2100" b="1" dirty="0" smtClean="0">
                <a:latin typeface="Constantia" panose="02030602050306030303" pitchFamily="18" charset="0"/>
              </a:rPr>
              <a:t>period</a:t>
            </a:r>
            <a:r>
              <a:rPr lang="en-US" sz="2100" dirty="0" smtClean="0">
                <a:latin typeface="Constantia" panose="02030602050306030303" pitchFamily="18" charset="0"/>
              </a:rPr>
              <a:t> as “the </a:t>
            </a:r>
            <a:r>
              <a:rPr lang="en-US" sz="2100" dirty="0">
                <a:latin typeface="Constantia" panose="02030602050306030303" pitchFamily="18" charset="0"/>
              </a:rPr>
              <a:t>time which must elapse between the decision which will lead [an entrepreneur] to incur variable cost and the date when he will recoup himself by selling the resultant output” (</a:t>
            </a:r>
            <a:r>
              <a:rPr lang="en-US" sz="2100" dirty="0" smtClean="0">
                <a:latin typeface="Constantia" panose="02030602050306030303" pitchFamily="18" charset="0"/>
              </a:rPr>
              <a:t>74</a:t>
            </a:r>
            <a:r>
              <a:rPr lang="en-US" sz="2100" dirty="0">
                <a:latin typeface="Constantia" panose="02030602050306030303" pitchFamily="18" charset="0"/>
              </a:rPr>
              <a:t>). </a:t>
            </a:r>
          </a:p>
          <a:p>
            <a:pPr marL="0" indent="0">
              <a:lnSpc>
                <a:spcPct val="100000"/>
              </a:lnSpc>
              <a:buNone/>
            </a:pPr>
            <a:r>
              <a:rPr lang="en-GB" sz="2100" b="1" i="1" dirty="0" smtClean="0">
                <a:solidFill>
                  <a:srgbClr val="FF0000"/>
                </a:solidFill>
                <a:latin typeface="Constantia" panose="02030602050306030303" pitchFamily="18" charset="0"/>
              </a:rPr>
              <a:t>GT</a:t>
            </a:r>
            <a:r>
              <a:rPr lang="en-GB" sz="2100" dirty="0" smtClean="0">
                <a:solidFill>
                  <a:srgbClr val="FF0000"/>
                </a:solidFill>
                <a:latin typeface="Constantia" panose="02030602050306030303" pitchFamily="18" charset="0"/>
              </a:rPr>
              <a:t>, Chapter </a:t>
            </a:r>
            <a:r>
              <a:rPr lang="en-GB" sz="2100" dirty="0">
                <a:solidFill>
                  <a:srgbClr val="FF0000"/>
                </a:solidFill>
                <a:latin typeface="Constantia" panose="02030602050306030303" pitchFamily="18" charset="0"/>
              </a:rPr>
              <a:t>5: “the </a:t>
            </a:r>
            <a:r>
              <a:rPr lang="en-GB" sz="2100" b="1" dirty="0">
                <a:solidFill>
                  <a:srgbClr val="FF0000"/>
                </a:solidFill>
                <a:latin typeface="Constantia" panose="02030602050306030303" pitchFamily="18" charset="0"/>
              </a:rPr>
              <a:t>minimum effective unit of time</a:t>
            </a:r>
            <a:r>
              <a:rPr lang="en-GB" sz="2100" dirty="0">
                <a:solidFill>
                  <a:srgbClr val="FF0000"/>
                </a:solidFill>
                <a:latin typeface="Constantia" panose="02030602050306030303" pitchFamily="18" charset="0"/>
              </a:rPr>
              <a:t>” (CW 7: 47, n.1), the “day”,</a:t>
            </a:r>
            <a:r>
              <a:rPr lang="en-GB" sz="2100" dirty="0">
                <a:latin typeface="Constantia" panose="02030602050306030303" pitchFamily="18" charset="0"/>
              </a:rPr>
              <a:t> </a:t>
            </a:r>
            <a:r>
              <a:rPr lang="en-GB" sz="2100" dirty="0" smtClean="0">
                <a:latin typeface="Constantia" panose="02030602050306030303" pitchFamily="18" charset="0"/>
              </a:rPr>
              <a:t>as “the </a:t>
            </a:r>
            <a:r>
              <a:rPr lang="en-GB" sz="2100" dirty="0">
                <a:latin typeface="Constantia" panose="02030602050306030303" pitchFamily="18" charset="0"/>
              </a:rPr>
              <a:t>shortest interval after which the </a:t>
            </a:r>
            <a:r>
              <a:rPr lang="en-GB" sz="2100" b="1" dirty="0">
                <a:latin typeface="Constantia" panose="02030602050306030303" pitchFamily="18" charset="0"/>
              </a:rPr>
              <a:t>firm </a:t>
            </a:r>
            <a:r>
              <a:rPr lang="en-GB" sz="2100" dirty="0">
                <a:latin typeface="Constantia" panose="02030602050306030303" pitchFamily="18" charset="0"/>
              </a:rPr>
              <a:t>is </a:t>
            </a:r>
            <a:r>
              <a:rPr lang="en-GB" sz="2100" b="1" dirty="0">
                <a:latin typeface="Constantia" panose="02030602050306030303" pitchFamily="18" charset="0"/>
              </a:rPr>
              <a:t>free to revise </a:t>
            </a:r>
            <a:r>
              <a:rPr lang="en-GB" sz="2100" dirty="0">
                <a:latin typeface="Constantia" panose="02030602050306030303" pitchFamily="18" charset="0"/>
              </a:rPr>
              <a:t>its decision as to how much </a:t>
            </a:r>
            <a:r>
              <a:rPr lang="en-GB" sz="2100" b="1" dirty="0">
                <a:latin typeface="Constantia" panose="02030602050306030303" pitchFamily="18" charset="0"/>
              </a:rPr>
              <a:t>employment </a:t>
            </a:r>
            <a:r>
              <a:rPr lang="en-GB" sz="2100" dirty="0">
                <a:latin typeface="Constantia" panose="02030602050306030303" pitchFamily="18" charset="0"/>
              </a:rPr>
              <a:t>to offer”, ibid.). </a:t>
            </a:r>
          </a:p>
          <a:p>
            <a:pPr marL="0" indent="0" algn="r">
              <a:lnSpc>
                <a:spcPct val="100000"/>
              </a:lnSpc>
              <a:buNone/>
            </a:pPr>
            <a:r>
              <a:rPr lang="en-GB" sz="2100" b="1" dirty="0" smtClean="0">
                <a:solidFill>
                  <a:srgbClr val="FF0000"/>
                </a:solidFill>
                <a:latin typeface="Constantia" panose="02030602050306030303" pitchFamily="18" charset="0"/>
              </a:rPr>
              <a:t>Chapter </a:t>
            </a:r>
            <a:r>
              <a:rPr lang="en-GB" sz="2100" b="1" dirty="0">
                <a:solidFill>
                  <a:srgbClr val="FF0000"/>
                </a:solidFill>
                <a:latin typeface="Constantia" panose="02030602050306030303" pitchFamily="18" charset="0"/>
              </a:rPr>
              <a:t>16: </a:t>
            </a:r>
            <a:r>
              <a:rPr lang="en-GB" sz="2100" dirty="0">
                <a:solidFill>
                  <a:srgbClr val="FF0000"/>
                </a:solidFill>
                <a:latin typeface="Constantia" panose="02030602050306030303" pitchFamily="18" charset="0"/>
              </a:rPr>
              <a:t>employment as “the sole </a:t>
            </a:r>
            <a:r>
              <a:rPr lang="en-GB" sz="2100" b="1" dirty="0">
                <a:solidFill>
                  <a:srgbClr val="FF0000"/>
                </a:solidFill>
                <a:latin typeface="Constantia" panose="02030602050306030303" pitchFamily="18" charset="0"/>
              </a:rPr>
              <a:t>physical </a:t>
            </a:r>
            <a:r>
              <a:rPr lang="en-GB" sz="2100" dirty="0">
                <a:solidFill>
                  <a:srgbClr val="FF0000"/>
                </a:solidFill>
                <a:latin typeface="Constantia" panose="02030602050306030303" pitchFamily="18" charset="0"/>
              </a:rPr>
              <a:t>unit which we require in our economic system, </a:t>
            </a:r>
            <a:r>
              <a:rPr lang="en-GB" sz="2100" b="1" dirty="0">
                <a:solidFill>
                  <a:srgbClr val="FF0000"/>
                </a:solidFill>
                <a:latin typeface="Constantia" panose="02030602050306030303" pitchFamily="18" charset="0"/>
              </a:rPr>
              <a:t>apart from units of money and of time</a:t>
            </a:r>
            <a:r>
              <a:rPr lang="en-GB" sz="2100" dirty="0">
                <a:solidFill>
                  <a:srgbClr val="FF0000"/>
                </a:solidFill>
                <a:latin typeface="Constantia" panose="02030602050306030303" pitchFamily="18" charset="0"/>
              </a:rPr>
              <a:t>” (214).</a:t>
            </a:r>
            <a:r>
              <a:rPr lang="en-GB" sz="2100" dirty="0">
                <a:latin typeface="Constantia" panose="02030602050306030303" pitchFamily="18" charset="0"/>
              </a:rPr>
              <a:t> </a:t>
            </a:r>
          </a:p>
          <a:p>
            <a:pPr marL="0" indent="0">
              <a:lnSpc>
                <a:spcPct val="100000"/>
              </a:lnSpc>
              <a:buNone/>
            </a:pPr>
            <a:endParaRPr lang="en-GB" sz="2100" dirty="0" smtClean="0">
              <a:latin typeface="Constantia" panose="02030602050306030303" pitchFamily="18" charset="0"/>
            </a:endParaRPr>
          </a:p>
        </p:txBody>
      </p:sp>
    </p:spTree>
    <p:extLst>
      <p:ext uri="{BB962C8B-B14F-4D97-AF65-F5344CB8AC3E}">
        <p14:creationId xmlns:p14="http://schemas.microsoft.com/office/powerpoint/2010/main" val="3196112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3080"/>
            <a:ext cx="10515600" cy="979580"/>
          </a:xfrm>
        </p:spPr>
        <p:txBody>
          <a:bodyPr>
            <a:normAutofit/>
          </a:bodyPr>
          <a:lstStyle/>
          <a:p>
            <a:r>
              <a:rPr lang="it-IT" sz="3600" dirty="0" smtClean="0">
                <a:latin typeface="Constantia" panose="02030602050306030303" pitchFamily="18" charset="0"/>
              </a:rPr>
              <a:t>Keynes on </a:t>
            </a:r>
            <a:r>
              <a:rPr lang="it-IT" sz="3600" dirty="0">
                <a:latin typeface="Constantia" panose="02030602050306030303" pitchFamily="18" charset="0"/>
              </a:rPr>
              <a:t>t</a:t>
            </a:r>
            <a:r>
              <a:rPr lang="it-IT" sz="3600" dirty="0" smtClean="0">
                <a:latin typeface="Constantia" panose="02030602050306030303" pitchFamily="18" charset="0"/>
              </a:rPr>
              <a:t>ime </a:t>
            </a:r>
            <a:r>
              <a:rPr lang="it-IT" sz="3600" dirty="0" err="1" smtClean="0">
                <a:latin typeface="Constantia" panose="02030602050306030303" pitchFamily="18" charset="0"/>
              </a:rPr>
              <a:t>relationships</a:t>
            </a:r>
            <a:endParaRPr lang="it-IT" sz="3600" dirty="0">
              <a:latin typeface="Constantia" panose="02030602050306030303" pitchFamily="18" charset="0"/>
            </a:endParaRPr>
          </a:p>
        </p:txBody>
      </p:sp>
      <p:pic>
        <p:nvPicPr>
          <p:cNvPr id="6" name="Immagine 5"/>
          <p:cNvPicPr>
            <a:picLocks noChangeAspect="1"/>
          </p:cNvPicPr>
          <p:nvPr/>
        </p:nvPicPr>
        <p:blipFill>
          <a:blip r:embed="rId3"/>
          <a:stretch>
            <a:fillRect/>
          </a:stretch>
        </p:blipFill>
        <p:spPr>
          <a:xfrm>
            <a:off x="6498916" y="5968023"/>
            <a:ext cx="5458224" cy="57111"/>
          </a:xfrm>
          <a:prstGeom prst="rect">
            <a:avLst/>
          </a:prstGeom>
        </p:spPr>
      </p:pic>
      <p:sp>
        <p:nvSpPr>
          <p:cNvPr id="9" name="Segnaposto contenuto 8"/>
          <p:cNvSpPr>
            <a:spLocks noGrp="1"/>
          </p:cNvSpPr>
          <p:nvPr>
            <p:ph idx="1"/>
          </p:nvPr>
        </p:nvSpPr>
        <p:spPr>
          <a:xfrm>
            <a:off x="596154" y="1035424"/>
            <a:ext cx="10139082" cy="4724682"/>
          </a:xfrm>
        </p:spPr>
        <p:txBody>
          <a:bodyPr>
            <a:normAutofit fontScale="92500" lnSpcReduction="10000"/>
          </a:bodyPr>
          <a:lstStyle/>
          <a:p>
            <a:pPr marL="0" indent="0" algn="just">
              <a:lnSpc>
                <a:spcPct val="110000"/>
              </a:lnSpc>
              <a:buNone/>
            </a:pPr>
            <a:r>
              <a:rPr lang="en-GB" sz="2300" dirty="0" smtClean="0">
                <a:latin typeface="Constantia" panose="02030602050306030303" pitchFamily="18" charset="0"/>
              </a:rPr>
              <a:t>Bradford </a:t>
            </a:r>
            <a:r>
              <a:rPr lang="en-GB" sz="2300" dirty="0">
                <a:latin typeface="Constantia" panose="02030602050306030303" pitchFamily="18" charset="0"/>
              </a:rPr>
              <a:t>and Harcourt 1997 (119): “</a:t>
            </a:r>
            <a:r>
              <a:rPr lang="en-GB" sz="2300" b="1" dirty="0">
                <a:latin typeface="Constantia" panose="02030602050306030303" pitchFamily="18" charset="0"/>
              </a:rPr>
              <a:t>It was not until after the publication of </a:t>
            </a:r>
            <a:r>
              <a:rPr lang="en-GB" sz="2300" b="1" i="1" dirty="0">
                <a:latin typeface="Constantia" panose="02030602050306030303" pitchFamily="18" charset="0"/>
              </a:rPr>
              <a:t>The General Theory</a:t>
            </a:r>
            <a:r>
              <a:rPr lang="en-GB" sz="2300" b="1" dirty="0">
                <a:latin typeface="Constantia" panose="02030602050306030303" pitchFamily="18" charset="0"/>
              </a:rPr>
              <a:t> that he systematically applied the reasoning of Chapter 4 to the question of time</a:t>
            </a:r>
            <a:r>
              <a:rPr lang="en-GB" sz="2300" dirty="0">
                <a:latin typeface="Constantia" panose="02030602050306030303" pitchFamily="18" charset="0"/>
              </a:rPr>
              <a:t>”.</a:t>
            </a:r>
            <a:endParaRPr lang="it-IT" sz="2300" dirty="0">
              <a:latin typeface="Constantia" panose="02030602050306030303" pitchFamily="18" charset="0"/>
            </a:endParaRPr>
          </a:p>
          <a:p>
            <a:pPr marL="0" indent="0">
              <a:lnSpc>
                <a:spcPct val="110000"/>
              </a:lnSpc>
              <a:buNone/>
            </a:pPr>
            <a:r>
              <a:rPr lang="en-US" sz="2300" b="1" dirty="0" smtClean="0">
                <a:solidFill>
                  <a:srgbClr val="FF0000"/>
                </a:solidFill>
                <a:latin typeface="Constantia" panose="02030602050306030303" pitchFamily="18" charset="0"/>
              </a:rPr>
              <a:t>Notes </a:t>
            </a:r>
            <a:r>
              <a:rPr lang="en-US" sz="2300" b="1" dirty="0">
                <a:solidFill>
                  <a:srgbClr val="FF0000"/>
                </a:solidFill>
                <a:latin typeface="Constantia" panose="02030602050306030303" pitchFamily="18" charset="0"/>
              </a:rPr>
              <a:t>for the 1937 </a:t>
            </a:r>
            <a:r>
              <a:rPr lang="en-US" sz="2300" b="1" dirty="0" smtClean="0">
                <a:solidFill>
                  <a:srgbClr val="FF0000"/>
                </a:solidFill>
                <a:latin typeface="Constantia" panose="02030602050306030303" pitchFamily="18" charset="0"/>
              </a:rPr>
              <a:t>lectures</a:t>
            </a:r>
            <a:r>
              <a:rPr lang="en-US" sz="2300" dirty="0" smtClean="0">
                <a:latin typeface="Constantia" panose="02030602050306030303" pitchFamily="18" charset="0"/>
              </a:rPr>
              <a:t>: “</a:t>
            </a:r>
            <a:r>
              <a:rPr lang="en-US" sz="2300" b="1" dirty="0">
                <a:latin typeface="Constantia" panose="02030602050306030303" pitchFamily="18" charset="0"/>
              </a:rPr>
              <a:t>ex ante saving a very dubious concept </a:t>
            </a:r>
            <a:r>
              <a:rPr lang="en-US" sz="2300" dirty="0">
                <a:latin typeface="Constantia" panose="02030602050306030303" pitchFamily="18" charset="0"/>
              </a:rPr>
              <a:t>– the decision don’t have to be made” (CW 14: 182</a:t>
            </a:r>
            <a:r>
              <a:rPr lang="en-US" sz="2300" dirty="0" smtClean="0">
                <a:latin typeface="Constantia" panose="02030602050306030303" pitchFamily="18" charset="0"/>
              </a:rPr>
              <a:t>). </a:t>
            </a:r>
            <a:r>
              <a:rPr lang="en-US" sz="2300" b="1" dirty="0" smtClean="0">
                <a:latin typeface="Constantia" panose="02030602050306030303" pitchFamily="18" charset="0"/>
              </a:rPr>
              <a:t>Nor is there any necessity </a:t>
            </a:r>
            <a:r>
              <a:rPr lang="en-US" sz="2300" b="1" dirty="0">
                <a:latin typeface="Constantia" panose="02030602050306030303" pitchFamily="18" charset="0"/>
              </a:rPr>
              <a:t>“to make a definite decision </a:t>
            </a:r>
            <a:r>
              <a:rPr lang="en-US" sz="2300" dirty="0">
                <a:latin typeface="Constantia" panose="02030602050306030303" pitchFamily="18" charset="0"/>
              </a:rPr>
              <a:t>(as the investors have to do) … [and] they do not make it at the same time”. </a:t>
            </a:r>
            <a:r>
              <a:rPr lang="en-US" sz="2300" dirty="0" smtClean="0">
                <a:latin typeface="Constantia" panose="02030602050306030303" pitchFamily="18" charset="0"/>
              </a:rPr>
              <a:t>“</a:t>
            </a:r>
            <a:r>
              <a:rPr lang="en-US" sz="2300" b="1" dirty="0" smtClean="0">
                <a:latin typeface="Constantia" panose="02030602050306030303" pitchFamily="18" charset="0"/>
              </a:rPr>
              <a:t>Ex </a:t>
            </a:r>
            <a:r>
              <a:rPr lang="en-US" sz="2300" b="1" dirty="0">
                <a:latin typeface="Constantia" panose="02030602050306030303" pitchFamily="18" charset="0"/>
              </a:rPr>
              <a:t>ante </a:t>
            </a:r>
            <a:r>
              <a:rPr lang="en-US" sz="2300" dirty="0">
                <a:latin typeface="Constantia" panose="02030602050306030303" pitchFamily="18" charset="0"/>
              </a:rPr>
              <a:t>is solely the domain of </a:t>
            </a:r>
            <a:r>
              <a:rPr lang="en-US" sz="2300" b="1" dirty="0">
                <a:latin typeface="Constantia" panose="02030602050306030303" pitchFamily="18" charset="0"/>
              </a:rPr>
              <a:t>entrepreneurs’ decisions</a:t>
            </a:r>
            <a:r>
              <a:rPr lang="en-US" sz="2300" dirty="0">
                <a:latin typeface="Constantia" panose="02030602050306030303" pitchFamily="18" charset="0"/>
              </a:rPr>
              <a:t>” (</a:t>
            </a:r>
            <a:r>
              <a:rPr lang="en-US" sz="2300" dirty="0" err="1">
                <a:latin typeface="Constantia" panose="02030602050306030303" pitchFamily="18" charset="0"/>
              </a:rPr>
              <a:t>Gnos</a:t>
            </a:r>
            <a:r>
              <a:rPr lang="en-US" sz="2300" dirty="0">
                <a:latin typeface="Constantia" panose="02030602050306030303" pitchFamily="18" charset="0"/>
              </a:rPr>
              <a:t> 2004: 338). </a:t>
            </a:r>
            <a:endParaRPr lang="en-US" sz="2300" dirty="0" smtClean="0">
              <a:latin typeface="Constantia" panose="02030602050306030303" pitchFamily="18" charset="0"/>
            </a:endParaRPr>
          </a:p>
          <a:p>
            <a:pPr marL="0" indent="0">
              <a:lnSpc>
                <a:spcPct val="110000"/>
              </a:lnSpc>
              <a:buNone/>
            </a:pPr>
            <a:r>
              <a:rPr lang="en-US" sz="2300" dirty="0" smtClean="0">
                <a:solidFill>
                  <a:srgbClr val="FF0000"/>
                </a:solidFill>
                <a:latin typeface="Constantia" panose="02030602050306030303" pitchFamily="18" charset="0"/>
              </a:rPr>
              <a:t>“</a:t>
            </a:r>
            <a:r>
              <a:rPr lang="en-US" sz="2300" b="1" dirty="0">
                <a:solidFill>
                  <a:srgbClr val="FF0000"/>
                </a:solidFill>
                <a:latin typeface="Constantia" panose="02030602050306030303" pitchFamily="18" charset="0"/>
              </a:rPr>
              <a:t>Time relationship </a:t>
            </a:r>
            <a:r>
              <a:rPr lang="en-US" sz="2300" dirty="0">
                <a:solidFill>
                  <a:srgbClr val="FF0000"/>
                </a:solidFill>
                <a:latin typeface="Constantia" panose="02030602050306030303" pitchFamily="18" charset="0"/>
              </a:rPr>
              <a:t>between </a:t>
            </a:r>
            <a:r>
              <a:rPr lang="en-US" sz="2300" b="1" dirty="0">
                <a:solidFill>
                  <a:srgbClr val="FF0000"/>
                </a:solidFill>
                <a:latin typeface="Constantia" panose="02030602050306030303" pitchFamily="18" charset="0"/>
              </a:rPr>
              <a:t>effective demand and income</a:t>
            </a:r>
            <a:r>
              <a:rPr lang="en-US" sz="2300" dirty="0">
                <a:solidFill>
                  <a:srgbClr val="FF0000"/>
                </a:solidFill>
                <a:latin typeface="Constantia" panose="02030602050306030303" pitchFamily="18" charset="0"/>
              </a:rPr>
              <a:t>” is “</a:t>
            </a:r>
            <a:r>
              <a:rPr lang="en-US" sz="2300" b="1" dirty="0">
                <a:solidFill>
                  <a:srgbClr val="FF0000"/>
                </a:solidFill>
                <a:latin typeface="Constantia" panose="02030602050306030303" pitchFamily="18" charset="0"/>
              </a:rPr>
              <a:t>incapable </a:t>
            </a:r>
            <a:r>
              <a:rPr lang="en-US" sz="2300" dirty="0">
                <a:solidFill>
                  <a:srgbClr val="FF0000"/>
                </a:solidFill>
                <a:latin typeface="Constantia" panose="02030602050306030303" pitchFamily="18" charset="0"/>
              </a:rPr>
              <a:t>of being made </a:t>
            </a:r>
            <a:r>
              <a:rPr lang="en-US" sz="2300" b="1" dirty="0">
                <a:solidFill>
                  <a:srgbClr val="FF0000"/>
                </a:solidFill>
                <a:latin typeface="Constantia" panose="02030602050306030303" pitchFamily="18" charset="0"/>
              </a:rPr>
              <a:t>precise</a:t>
            </a:r>
            <a:r>
              <a:rPr lang="en-US" sz="2300" dirty="0">
                <a:latin typeface="Constantia" panose="02030602050306030303" pitchFamily="18" charset="0"/>
              </a:rPr>
              <a:t>. In case of factors other than entrepreneurs and rentiers the two are more or less simultaneous. For the latter income becomes determinant and is transferred at varying subsequent dates” </a:t>
            </a:r>
            <a:r>
              <a:rPr lang="en-US" sz="2300" dirty="0" smtClean="0">
                <a:latin typeface="Constantia" panose="02030602050306030303" pitchFamily="18" charset="0"/>
              </a:rPr>
              <a:t>(CW 14: 179</a:t>
            </a:r>
            <a:r>
              <a:rPr lang="en-US" sz="2300" dirty="0">
                <a:latin typeface="Constantia" panose="02030602050306030303" pitchFamily="18" charset="0"/>
              </a:rPr>
              <a:t>). </a:t>
            </a:r>
            <a:r>
              <a:rPr lang="en-GB" sz="2300" dirty="0" smtClean="0">
                <a:solidFill>
                  <a:srgbClr val="FF0000"/>
                </a:solidFill>
                <a:latin typeface="Constantia" panose="02030602050306030303" pitchFamily="18" charset="0"/>
              </a:rPr>
              <a:t>There </a:t>
            </a:r>
            <a:r>
              <a:rPr lang="en-GB" sz="2300" dirty="0">
                <a:solidFill>
                  <a:srgbClr val="FF0000"/>
                </a:solidFill>
                <a:latin typeface="Constantia" panose="02030602050306030303" pitchFamily="18" charset="0"/>
              </a:rPr>
              <a:t>is “</a:t>
            </a:r>
            <a:r>
              <a:rPr lang="en-GB" sz="2300" b="1" dirty="0">
                <a:solidFill>
                  <a:srgbClr val="FF0000"/>
                </a:solidFill>
                <a:latin typeface="Constantia" panose="02030602050306030303" pitchFamily="18" charset="0"/>
              </a:rPr>
              <a:t>no definite relationship between aggregate effective demand at one time and aggregate income at some later time</a:t>
            </a:r>
            <a:r>
              <a:rPr lang="en-GB" sz="2300" dirty="0">
                <a:solidFill>
                  <a:srgbClr val="FF0000"/>
                </a:solidFill>
                <a:latin typeface="Constantia" panose="02030602050306030303" pitchFamily="18" charset="0"/>
              </a:rPr>
              <a:t>” (179-180). </a:t>
            </a:r>
          </a:p>
          <a:p>
            <a:pPr marL="0" indent="0">
              <a:buNone/>
            </a:pPr>
            <a:endParaRPr lang="en-US" sz="2200" dirty="0" smtClean="0">
              <a:latin typeface="Constantia" panose="02030602050306030303" pitchFamily="18" charset="0"/>
            </a:endParaRPr>
          </a:p>
        </p:txBody>
      </p:sp>
      <p:pic>
        <p:nvPicPr>
          <p:cNvPr id="3" name="Immagine 2"/>
          <p:cNvPicPr>
            <a:picLocks noChangeAspect="1"/>
          </p:cNvPicPr>
          <p:nvPr/>
        </p:nvPicPr>
        <p:blipFill>
          <a:blip r:embed="rId4"/>
          <a:stretch>
            <a:fillRect/>
          </a:stretch>
        </p:blipFill>
        <p:spPr>
          <a:xfrm>
            <a:off x="10326616" y="4384436"/>
            <a:ext cx="1751547" cy="1165575"/>
          </a:xfrm>
          <a:prstGeom prst="rect">
            <a:avLst/>
          </a:prstGeom>
        </p:spPr>
      </p:pic>
    </p:spTree>
    <p:extLst>
      <p:ext uri="{BB962C8B-B14F-4D97-AF65-F5344CB8AC3E}">
        <p14:creationId xmlns:p14="http://schemas.microsoft.com/office/powerpoint/2010/main" val="2256608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3079"/>
            <a:ext cx="10515600" cy="1325563"/>
          </a:xfrm>
        </p:spPr>
        <p:txBody>
          <a:bodyPr>
            <a:normAutofit/>
          </a:bodyPr>
          <a:lstStyle/>
          <a:p>
            <a:r>
              <a:rPr lang="it-IT" sz="3600" dirty="0" smtClean="0">
                <a:latin typeface="Constantia" panose="02030602050306030303" pitchFamily="18" charset="0"/>
              </a:rPr>
              <a:t>Vs. the </a:t>
            </a:r>
            <a:r>
              <a:rPr lang="it-IT" sz="3600" dirty="0" err="1" smtClean="0">
                <a:latin typeface="Constantia" panose="02030602050306030303" pitchFamily="18" charset="0"/>
              </a:rPr>
              <a:t>Swedish</a:t>
            </a:r>
            <a:r>
              <a:rPr lang="it-IT" sz="3600" dirty="0" smtClean="0">
                <a:latin typeface="Constantia" panose="02030602050306030303" pitchFamily="18" charset="0"/>
              </a:rPr>
              <a:t> </a:t>
            </a:r>
            <a:r>
              <a:rPr lang="it-IT" sz="3600" dirty="0" err="1" smtClean="0">
                <a:latin typeface="Constantia" panose="02030602050306030303" pitchFamily="18" charset="0"/>
              </a:rPr>
              <a:t>approach</a:t>
            </a:r>
            <a:endParaRPr lang="it-IT" sz="3600" dirty="0">
              <a:latin typeface="Constantia" panose="02030602050306030303" pitchFamily="18" charset="0"/>
            </a:endParaRPr>
          </a:p>
        </p:txBody>
      </p:sp>
      <p:pic>
        <p:nvPicPr>
          <p:cNvPr id="6" name="Immagine 5"/>
          <p:cNvPicPr>
            <a:picLocks noChangeAspect="1"/>
          </p:cNvPicPr>
          <p:nvPr/>
        </p:nvPicPr>
        <p:blipFill>
          <a:blip r:embed="rId3"/>
          <a:stretch>
            <a:fillRect/>
          </a:stretch>
        </p:blipFill>
        <p:spPr>
          <a:xfrm>
            <a:off x="6498916" y="5968023"/>
            <a:ext cx="5458224" cy="57111"/>
          </a:xfrm>
          <a:prstGeom prst="rect">
            <a:avLst/>
          </a:prstGeom>
        </p:spPr>
      </p:pic>
      <p:sp>
        <p:nvSpPr>
          <p:cNvPr id="9" name="Segnaposto contenuto 8"/>
          <p:cNvSpPr>
            <a:spLocks noGrp="1"/>
          </p:cNvSpPr>
          <p:nvPr>
            <p:ph idx="1"/>
          </p:nvPr>
        </p:nvSpPr>
        <p:spPr>
          <a:xfrm>
            <a:off x="349624" y="1259778"/>
            <a:ext cx="10434917" cy="6010036"/>
          </a:xfrm>
        </p:spPr>
        <p:txBody>
          <a:bodyPr>
            <a:noAutofit/>
          </a:bodyPr>
          <a:lstStyle/>
          <a:p>
            <a:pPr marL="0" indent="0">
              <a:lnSpc>
                <a:spcPct val="100000"/>
              </a:lnSpc>
              <a:buNone/>
            </a:pPr>
            <a:r>
              <a:rPr lang="en-US" sz="2100" dirty="0" smtClean="0">
                <a:latin typeface="Constantia" panose="02030602050306030303" pitchFamily="18" charset="0"/>
              </a:rPr>
              <a:t>The “</a:t>
            </a:r>
            <a:r>
              <a:rPr lang="en-US" sz="2100" b="1" dirty="0" smtClean="0">
                <a:latin typeface="Constantia" panose="02030602050306030303" pitchFamily="18" charset="0"/>
              </a:rPr>
              <a:t>contraption</a:t>
            </a:r>
            <a:r>
              <a:rPr lang="en-US" sz="2100" dirty="0" smtClean="0">
                <a:latin typeface="Constantia" panose="02030602050306030303" pitchFamily="18" charset="0"/>
              </a:rPr>
              <a:t> </a:t>
            </a:r>
            <a:r>
              <a:rPr lang="en-US" sz="2100" dirty="0">
                <a:latin typeface="Constantia" panose="02030602050306030303" pitchFamily="18" charset="0"/>
              </a:rPr>
              <a:t>of formulas of process of </a:t>
            </a:r>
            <a:r>
              <a:rPr lang="en-US" sz="2100" b="1" dirty="0">
                <a:latin typeface="Constantia" panose="02030602050306030303" pitchFamily="18" charset="0"/>
              </a:rPr>
              <a:t>all sorts of lengths </a:t>
            </a:r>
            <a:r>
              <a:rPr lang="en-US" sz="2100" dirty="0">
                <a:latin typeface="Constantia" panose="02030602050306030303" pitchFamily="18" charset="0"/>
              </a:rPr>
              <a:t>depending on technical factors with </a:t>
            </a:r>
            <a:r>
              <a:rPr lang="en-US" sz="2100" b="1" dirty="0">
                <a:latin typeface="Constantia" panose="02030602050306030303" pitchFamily="18" charset="0"/>
              </a:rPr>
              <a:t>income</a:t>
            </a:r>
            <a:r>
              <a:rPr lang="en-US" sz="2100" dirty="0">
                <a:latin typeface="Constantia" panose="02030602050306030303" pitchFamily="18" charset="0"/>
              </a:rPr>
              <a:t> emerging at a </a:t>
            </a:r>
            <a:r>
              <a:rPr lang="en-US" sz="2100" b="1" dirty="0">
                <a:latin typeface="Constantia" panose="02030602050306030303" pitchFamily="18" charset="0"/>
              </a:rPr>
              <a:t>given date</a:t>
            </a:r>
            <a:r>
              <a:rPr lang="en-US" sz="2100" dirty="0">
                <a:latin typeface="Constantia" panose="02030602050306030303" pitchFamily="18" charset="0"/>
              </a:rPr>
              <a:t> corresponding to </a:t>
            </a:r>
            <a:r>
              <a:rPr lang="en-US" sz="2100" b="1" dirty="0">
                <a:latin typeface="Constantia" panose="02030602050306030303" pitchFamily="18" charset="0"/>
              </a:rPr>
              <a:t>input at an earlier date</a:t>
            </a:r>
            <a:r>
              <a:rPr lang="en-US" sz="2100" dirty="0">
                <a:latin typeface="Constantia" panose="02030602050306030303" pitchFamily="18" charset="0"/>
              </a:rPr>
              <a:t>” </a:t>
            </a:r>
            <a:r>
              <a:rPr lang="en-US" sz="2100" dirty="0" smtClean="0">
                <a:latin typeface="Constantia" panose="02030602050306030303" pitchFamily="18" charset="0"/>
              </a:rPr>
              <a:t>(CW 14: 180) finally discarded “partly </a:t>
            </a:r>
            <a:r>
              <a:rPr lang="en-US" sz="2100" dirty="0">
                <a:latin typeface="Constantia" panose="02030602050306030303" pitchFamily="18" charset="0"/>
              </a:rPr>
              <a:t>because it was frightfully complicated and really no sense in it, but </a:t>
            </a:r>
            <a:r>
              <a:rPr lang="en-US" sz="2100" b="1" dirty="0">
                <a:latin typeface="Constantia" panose="02030602050306030303" pitchFamily="18" charset="0"/>
              </a:rPr>
              <a:t>mainly</a:t>
            </a:r>
            <a:r>
              <a:rPr lang="en-US" sz="2100" dirty="0">
                <a:latin typeface="Constantia" panose="02030602050306030303" pitchFamily="18" charset="0"/>
              </a:rPr>
              <a:t> because </a:t>
            </a:r>
            <a:r>
              <a:rPr lang="en-US" sz="2100" b="1" dirty="0">
                <a:latin typeface="Constantia" panose="02030602050306030303" pitchFamily="18" charset="0"/>
              </a:rPr>
              <a:t>there was no determinate time </a:t>
            </a:r>
            <a:r>
              <a:rPr lang="en-US" sz="2100" b="1" dirty="0" smtClean="0">
                <a:latin typeface="Constantia" panose="02030602050306030303" pitchFamily="18" charset="0"/>
              </a:rPr>
              <a:t>unit</a:t>
            </a:r>
            <a:r>
              <a:rPr lang="en-US" sz="2100" dirty="0" smtClean="0">
                <a:latin typeface="Constantia" panose="02030602050306030303" pitchFamily="18" charset="0"/>
              </a:rPr>
              <a:t>”. </a:t>
            </a:r>
            <a:endParaRPr lang="en-US" sz="2100" dirty="0">
              <a:latin typeface="Constantia" panose="02030602050306030303" pitchFamily="18" charset="0"/>
            </a:endParaRPr>
          </a:p>
          <a:p>
            <a:pPr marL="0" indent="0">
              <a:lnSpc>
                <a:spcPct val="100000"/>
              </a:lnSpc>
              <a:buNone/>
            </a:pPr>
            <a:r>
              <a:rPr lang="en-US" sz="2100" b="1" dirty="0" smtClean="0">
                <a:solidFill>
                  <a:srgbClr val="FF0000"/>
                </a:solidFill>
                <a:latin typeface="Constantia" panose="02030602050306030303" pitchFamily="18" charset="0"/>
              </a:rPr>
              <a:t>Letter </a:t>
            </a:r>
            <a:r>
              <a:rPr lang="en-US" sz="2100" b="1" dirty="0">
                <a:solidFill>
                  <a:srgbClr val="FF0000"/>
                </a:solidFill>
                <a:latin typeface="Constantia" panose="02030602050306030303" pitchFamily="18" charset="0"/>
              </a:rPr>
              <a:t>to Ohlin </a:t>
            </a:r>
            <a:r>
              <a:rPr lang="en-US" sz="2100" dirty="0">
                <a:solidFill>
                  <a:srgbClr val="FF0000"/>
                </a:solidFill>
                <a:latin typeface="Constantia" panose="02030602050306030303" pitchFamily="18" charset="0"/>
              </a:rPr>
              <a:t>of January 7, </a:t>
            </a:r>
            <a:r>
              <a:rPr lang="en-US" sz="2100" b="1" dirty="0" smtClean="0">
                <a:solidFill>
                  <a:srgbClr val="FF0000"/>
                </a:solidFill>
                <a:latin typeface="Constantia" panose="02030602050306030303" pitchFamily="18" charset="0"/>
              </a:rPr>
              <a:t>1937</a:t>
            </a:r>
            <a:r>
              <a:rPr lang="en-US" sz="2100" dirty="0" smtClean="0">
                <a:solidFill>
                  <a:srgbClr val="FF0000"/>
                </a:solidFill>
                <a:latin typeface="Constantia" panose="02030602050306030303" pitchFamily="18" charset="0"/>
              </a:rPr>
              <a:t>:</a:t>
            </a:r>
          </a:p>
          <a:p>
            <a:pPr marL="0" indent="0">
              <a:lnSpc>
                <a:spcPct val="100000"/>
              </a:lnSpc>
              <a:buNone/>
            </a:pPr>
            <a:r>
              <a:rPr lang="en-US" sz="2100" dirty="0" smtClean="0">
                <a:solidFill>
                  <a:srgbClr val="FF0000"/>
                </a:solidFill>
                <a:latin typeface="Constantia" panose="02030602050306030303" pitchFamily="18" charset="0"/>
              </a:rPr>
              <a:t>“My </a:t>
            </a:r>
            <a:r>
              <a:rPr lang="en-US" sz="2100" dirty="0">
                <a:solidFill>
                  <a:srgbClr val="FF0000"/>
                </a:solidFill>
                <a:latin typeface="Constantia" panose="02030602050306030303" pitchFamily="18" charset="0"/>
              </a:rPr>
              <a:t>reason for giving </a:t>
            </a:r>
            <a:r>
              <a:rPr lang="en-US" sz="2100" dirty="0" smtClean="0">
                <a:solidFill>
                  <a:srgbClr val="FF0000"/>
                </a:solidFill>
                <a:latin typeface="Constantia" panose="02030602050306030303" pitchFamily="18" charset="0"/>
              </a:rPr>
              <a:t>[the </a:t>
            </a:r>
            <a:r>
              <a:rPr lang="en-US" sz="2100" b="1" dirty="0">
                <a:solidFill>
                  <a:srgbClr val="FF0000"/>
                </a:solidFill>
                <a:latin typeface="Constantia" panose="02030602050306030303" pitchFamily="18" charset="0"/>
              </a:rPr>
              <a:t>ex post </a:t>
            </a:r>
            <a:r>
              <a:rPr lang="en-US" sz="2100" dirty="0">
                <a:solidFill>
                  <a:srgbClr val="FF0000"/>
                </a:solidFill>
                <a:latin typeface="Constantia" panose="02030602050306030303" pitchFamily="18" charset="0"/>
              </a:rPr>
              <a:t>and the </a:t>
            </a:r>
            <a:r>
              <a:rPr lang="en-US" sz="2100" b="1" dirty="0">
                <a:solidFill>
                  <a:srgbClr val="FF0000"/>
                </a:solidFill>
                <a:latin typeface="Constantia" panose="02030602050306030303" pitchFamily="18" charset="0"/>
              </a:rPr>
              <a:t>ex ante </a:t>
            </a:r>
            <a:r>
              <a:rPr lang="en-US" sz="2100" dirty="0" smtClean="0">
                <a:solidFill>
                  <a:srgbClr val="FF0000"/>
                </a:solidFill>
                <a:latin typeface="Constantia" panose="02030602050306030303" pitchFamily="18" charset="0"/>
              </a:rPr>
              <a:t>method] </a:t>
            </a:r>
            <a:r>
              <a:rPr lang="en-US" sz="2100" dirty="0">
                <a:solidFill>
                  <a:srgbClr val="FF0000"/>
                </a:solidFill>
                <a:latin typeface="Constantia" panose="02030602050306030303" pitchFamily="18" charset="0"/>
              </a:rPr>
              <a:t>up was owing to </a:t>
            </a:r>
            <a:r>
              <a:rPr lang="en-US" sz="2100" b="1" dirty="0">
                <a:solidFill>
                  <a:srgbClr val="FF0000"/>
                </a:solidFill>
                <a:latin typeface="Constantia" panose="02030602050306030303" pitchFamily="18" charset="0"/>
              </a:rPr>
              <a:t>my failure to establish any definite unit of </a:t>
            </a:r>
            <a:r>
              <a:rPr lang="en-US" sz="2100" b="1" dirty="0" smtClean="0">
                <a:solidFill>
                  <a:srgbClr val="FF0000"/>
                </a:solidFill>
                <a:latin typeface="Constantia" panose="02030602050306030303" pitchFamily="18" charset="0"/>
              </a:rPr>
              <a:t>time</a:t>
            </a:r>
            <a:r>
              <a:rPr lang="en-US" sz="2100" dirty="0" smtClean="0">
                <a:solidFill>
                  <a:srgbClr val="FF0000"/>
                </a:solidFill>
                <a:latin typeface="Constantia" panose="02030602050306030303" pitchFamily="18" charset="0"/>
              </a:rPr>
              <a:t> … my </a:t>
            </a:r>
            <a:r>
              <a:rPr lang="en-US" sz="2100" dirty="0">
                <a:solidFill>
                  <a:srgbClr val="FF0000"/>
                </a:solidFill>
                <a:latin typeface="Constantia" panose="02030602050306030303" pitchFamily="18" charset="0"/>
              </a:rPr>
              <a:t>new treatment was much safer and </a:t>
            </a:r>
            <a:r>
              <a:rPr lang="en-US" sz="2100" b="1" dirty="0">
                <a:solidFill>
                  <a:srgbClr val="FF0000"/>
                </a:solidFill>
                <a:latin typeface="Constantia" panose="02030602050306030303" pitchFamily="18" charset="0"/>
              </a:rPr>
              <a:t>sounder from a logical point of view</a:t>
            </a:r>
            <a:r>
              <a:rPr lang="en-US" sz="2100" dirty="0">
                <a:solidFill>
                  <a:srgbClr val="FF0000"/>
                </a:solidFill>
                <a:latin typeface="Constantia" panose="02030602050306030303" pitchFamily="18" charset="0"/>
              </a:rPr>
              <a:t>”. </a:t>
            </a:r>
            <a:endParaRPr lang="en-US" sz="2100" dirty="0" smtClean="0">
              <a:solidFill>
                <a:srgbClr val="FF0000"/>
              </a:solidFill>
              <a:latin typeface="Constantia" panose="02030602050306030303" pitchFamily="18" charset="0"/>
            </a:endParaRPr>
          </a:p>
          <a:p>
            <a:pPr marL="0" indent="0">
              <a:lnSpc>
                <a:spcPct val="100000"/>
              </a:lnSpc>
              <a:buNone/>
            </a:pPr>
            <a:r>
              <a:rPr lang="en-US" sz="2100" dirty="0">
                <a:latin typeface="Constantia" panose="02030602050306030303" pitchFamily="18" charset="0"/>
              </a:rPr>
              <a:t>“I used to speak of the period between expectation and result as ‘</a:t>
            </a:r>
            <a:r>
              <a:rPr lang="en-US" sz="2100" b="1" dirty="0">
                <a:latin typeface="Constantia" panose="02030602050306030303" pitchFamily="18" charset="0"/>
              </a:rPr>
              <a:t>funnels of process</a:t>
            </a:r>
            <a:r>
              <a:rPr lang="en-US" sz="2100" dirty="0">
                <a:latin typeface="Constantia" panose="02030602050306030303" pitchFamily="18" charset="0"/>
              </a:rPr>
              <a:t>’, but the fact that the funnels are all of different lengths and overlap one another meant that at any given time there was </a:t>
            </a:r>
            <a:r>
              <a:rPr lang="en-US" sz="2100" b="1" dirty="0">
                <a:latin typeface="Constantia" panose="02030602050306030303" pitchFamily="18" charset="0"/>
              </a:rPr>
              <a:t>no aggregate realized result capable of being compared with some aggregate expectation at some earlier date</a:t>
            </a:r>
            <a:r>
              <a:rPr lang="en-US" sz="2100" dirty="0">
                <a:latin typeface="Constantia" panose="02030602050306030303" pitchFamily="18" charset="0"/>
              </a:rPr>
              <a:t>” (CW 14: 184-185). </a:t>
            </a:r>
          </a:p>
          <a:p>
            <a:pPr marL="0" indent="0">
              <a:lnSpc>
                <a:spcPct val="100000"/>
              </a:lnSpc>
              <a:buNone/>
            </a:pPr>
            <a:endParaRPr lang="en-US" sz="2200" dirty="0" smtClean="0">
              <a:latin typeface="Constantia" panose="02030602050306030303" pitchFamily="18" charset="0"/>
            </a:endParaRPr>
          </a:p>
        </p:txBody>
      </p:sp>
      <p:pic>
        <p:nvPicPr>
          <p:cNvPr id="10" name="Immagine 9"/>
          <p:cNvPicPr>
            <a:picLocks noChangeAspect="1"/>
          </p:cNvPicPr>
          <p:nvPr/>
        </p:nvPicPr>
        <p:blipFill>
          <a:blip r:embed="rId4"/>
          <a:stretch>
            <a:fillRect/>
          </a:stretch>
        </p:blipFill>
        <p:spPr>
          <a:xfrm>
            <a:off x="10833854" y="2390110"/>
            <a:ext cx="1335733" cy="1886055"/>
          </a:xfrm>
          <a:prstGeom prst="rect">
            <a:avLst/>
          </a:prstGeom>
        </p:spPr>
      </p:pic>
    </p:spTree>
    <p:extLst>
      <p:ext uri="{BB962C8B-B14F-4D97-AF65-F5344CB8AC3E}">
        <p14:creationId xmlns:p14="http://schemas.microsoft.com/office/powerpoint/2010/main" val="3544093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3079"/>
            <a:ext cx="10515600" cy="764427"/>
          </a:xfrm>
        </p:spPr>
        <p:txBody>
          <a:bodyPr>
            <a:normAutofit/>
          </a:bodyPr>
          <a:lstStyle/>
          <a:p>
            <a:r>
              <a:rPr lang="it-IT" sz="3600" dirty="0" err="1" smtClean="0">
                <a:latin typeface="Constantia" panose="02030602050306030303" pitchFamily="18" charset="0"/>
              </a:rPr>
              <a:t>Conclusions</a:t>
            </a:r>
            <a:r>
              <a:rPr lang="it-IT" sz="3600" dirty="0" smtClean="0">
                <a:latin typeface="Constantia" panose="02030602050306030303" pitchFamily="18" charset="0"/>
              </a:rPr>
              <a:t>: on </a:t>
            </a:r>
            <a:r>
              <a:rPr lang="it-IT" sz="3600" dirty="0" err="1" smtClean="0">
                <a:latin typeface="Constantia" panose="02030602050306030303" pitchFamily="18" charset="0"/>
              </a:rPr>
              <a:t>Keynes’s</a:t>
            </a:r>
            <a:r>
              <a:rPr lang="it-IT" sz="3600" dirty="0" smtClean="0">
                <a:latin typeface="Constantia" panose="02030602050306030303" pitchFamily="18" charset="0"/>
              </a:rPr>
              <a:t> </a:t>
            </a:r>
            <a:r>
              <a:rPr lang="it-IT" sz="3600" dirty="0" err="1" smtClean="0">
                <a:latin typeface="Constantia" panose="02030602050306030303" pitchFamily="18" charset="0"/>
              </a:rPr>
              <a:t>approach</a:t>
            </a:r>
            <a:r>
              <a:rPr lang="it-IT" sz="3600" dirty="0" smtClean="0">
                <a:latin typeface="Constantia" panose="02030602050306030303" pitchFamily="18" charset="0"/>
              </a:rPr>
              <a:t> to time </a:t>
            </a:r>
            <a:endParaRPr lang="it-IT" sz="3600" dirty="0">
              <a:latin typeface="Constantia" panose="02030602050306030303" pitchFamily="18" charset="0"/>
            </a:endParaRPr>
          </a:p>
        </p:txBody>
      </p:sp>
      <p:pic>
        <p:nvPicPr>
          <p:cNvPr id="6" name="Immagine 5"/>
          <p:cNvPicPr>
            <a:picLocks noChangeAspect="1"/>
          </p:cNvPicPr>
          <p:nvPr/>
        </p:nvPicPr>
        <p:blipFill>
          <a:blip r:embed="rId3"/>
          <a:stretch>
            <a:fillRect/>
          </a:stretch>
        </p:blipFill>
        <p:spPr>
          <a:xfrm>
            <a:off x="6498916" y="5968023"/>
            <a:ext cx="5458224" cy="57111"/>
          </a:xfrm>
          <a:prstGeom prst="rect">
            <a:avLst/>
          </a:prstGeom>
        </p:spPr>
      </p:pic>
      <p:sp>
        <p:nvSpPr>
          <p:cNvPr id="9" name="Segnaposto contenuto 8"/>
          <p:cNvSpPr>
            <a:spLocks noGrp="1"/>
          </p:cNvSpPr>
          <p:nvPr>
            <p:ph idx="1"/>
          </p:nvPr>
        </p:nvSpPr>
        <p:spPr>
          <a:xfrm>
            <a:off x="838200" y="1482810"/>
            <a:ext cx="9690586" cy="4433085"/>
          </a:xfrm>
        </p:spPr>
        <p:txBody>
          <a:bodyPr>
            <a:noAutofit/>
          </a:bodyPr>
          <a:lstStyle/>
          <a:p>
            <a:pPr marL="0" indent="0" algn="just">
              <a:lnSpc>
                <a:spcPct val="100000"/>
              </a:lnSpc>
              <a:buNone/>
            </a:pPr>
            <a:r>
              <a:rPr lang="en-US" sz="2200" dirty="0" smtClean="0">
                <a:solidFill>
                  <a:srgbClr val="FF0000"/>
                </a:solidFill>
                <a:latin typeface="Constantia" panose="02030602050306030303" pitchFamily="18" charset="0"/>
              </a:rPr>
              <a:t>Keynes on time, or how to use it </a:t>
            </a:r>
            <a:r>
              <a:rPr lang="en-US" sz="2200" b="1" dirty="0" smtClean="0">
                <a:solidFill>
                  <a:srgbClr val="FF0000"/>
                </a:solidFill>
                <a:latin typeface="Constantia" panose="02030602050306030303" pitchFamily="18" charset="0"/>
              </a:rPr>
              <a:t>safely </a:t>
            </a:r>
            <a:r>
              <a:rPr lang="en-US" sz="2200" dirty="0" smtClean="0">
                <a:solidFill>
                  <a:srgbClr val="FF0000"/>
                </a:solidFill>
                <a:latin typeface="Constantia" panose="02030602050306030303" pitchFamily="18" charset="0"/>
              </a:rPr>
              <a:t>in economic analysis (where </a:t>
            </a:r>
            <a:r>
              <a:rPr lang="en-US" sz="2200" b="1" dirty="0" smtClean="0">
                <a:solidFill>
                  <a:srgbClr val="FF0000"/>
                </a:solidFill>
                <a:latin typeface="Constantia" panose="02030602050306030303" pitchFamily="18" charset="0"/>
              </a:rPr>
              <a:t>non-homogeneity </a:t>
            </a:r>
            <a:r>
              <a:rPr lang="en-US" sz="2200" dirty="0">
                <a:solidFill>
                  <a:srgbClr val="FF0000"/>
                </a:solidFill>
                <a:latin typeface="Constantia" panose="02030602050306030303" pitchFamily="18" charset="0"/>
              </a:rPr>
              <a:t>through </a:t>
            </a:r>
            <a:r>
              <a:rPr lang="en-US" sz="2200" dirty="0" smtClean="0">
                <a:solidFill>
                  <a:srgbClr val="FF0000"/>
                </a:solidFill>
                <a:latin typeface="Constantia" panose="02030602050306030303" pitchFamily="18" charset="0"/>
              </a:rPr>
              <a:t>time and resulting </a:t>
            </a:r>
            <a:r>
              <a:rPr lang="en-US" sz="2200" b="1" dirty="0" smtClean="0">
                <a:solidFill>
                  <a:srgbClr val="FF0000"/>
                </a:solidFill>
                <a:latin typeface="Constantia" panose="02030602050306030303" pitchFamily="18" charset="0"/>
              </a:rPr>
              <a:t>problems in comparing economic magnitudes </a:t>
            </a:r>
            <a:r>
              <a:rPr lang="en-US" sz="2200" dirty="0" smtClean="0">
                <a:solidFill>
                  <a:srgbClr val="FF0000"/>
                </a:solidFill>
                <a:latin typeface="Constantia" panose="02030602050306030303" pitchFamily="18" charset="0"/>
              </a:rPr>
              <a:t>prevail): </a:t>
            </a:r>
          </a:p>
          <a:p>
            <a:pPr algn="just">
              <a:lnSpc>
                <a:spcPct val="100000"/>
              </a:lnSpc>
            </a:pPr>
            <a:r>
              <a:rPr lang="en-US" sz="2200" b="1" dirty="0">
                <a:solidFill>
                  <a:srgbClr val="FF0000"/>
                </a:solidFill>
                <a:latin typeface="Constantia" panose="02030602050306030303" pitchFamily="18" charset="0"/>
              </a:rPr>
              <a:t>Econometrics </a:t>
            </a:r>
            <a:r>
              <a:rPr lang="en-US" sz="2200" dirty="0" smtClean="0">
                <a:solidFill>
                  <a:srgbClr val="FF0000"/>
                </a:solidFill>
                <a:latin typeface="Constantia" panose="02030602050306030303" pitchFamily="18" charset="0"/>
              </a:rPr>
              <a:t>as </a:t>
            </a:r>
            <a:r>
              <a:rPr lang="en-US" sz="2200" b="1" i="1" dirty="0" smtClean="0">
                <a:solidFill>
                  <a:srgbClr val="FF0000"/>
                </a:solidFill>
                <a:latin typeface="Constantia" panose="02030602050306030303" pitchFamily="18" charset="0"/>
              </a:rPr>
              <a:t>wrong </a:t>
            </a:r>
            <a:r>
              <a:rPr lang="en-US" sz="2200" dirty="0">
                <a:solidFill>
                  <a:srgbClr val="FF0000"/>
                </a:solidFill>
                <a:latin typeface="Constantia" panose="02030602050306030303" pitchFamily="18" charset="0"/>
              </a:rPr>
              <a:t>solution to the problem: economics deals with “the influence of expectations and of transitory experience” (CW 14: 2</a:t>
            </a:r>
            <a:r>
              <a:rPr lang="en-US" sz="2200" dirty="0" smtClean="0">
                <a:solidFill>
                  <a:srgbClr val="FF0000"/>
                </a:solidFill>
                <a:latin typeface="Constantia" panose="02030602050306030303" pitchFamily="18" charset="0"/>
              </a:rPr>
              <a:t>)</a:t>
            </a:r>
            <a:endParaRPr lang="en-US" sz="2200" dirty="0">
              <a:solidFill>
                <a:srgbClr val="FF0000"/>
              </a:solidFill>
              <a:latin typeface="Constantia" panose="02030602050306030303" pitchFamily="18" charset="0"/>
            </a:endParaRPr>
          </a:p>
          <a:p>
            <a:pPr algn="just">
              <a:lnSpc>
                <a:spcPct val="100000"/>
              </a:lnSpc>
            </a:pPr>
            <a:r>
              <a:rPr lang="en-US" sz="2200" dirty="0" smtClean="0">
                <a:solidFill>
                  <a:srgbClr val="FF0000"/>
                </a:solidFill>
                <a:latin typeface="Constantia" panose="02030602050306030303" pitchFamily="18" charset="0"/>
              </a:rPr>
              <a:t>time </a:t>
            </a:r>
            <a:r>
              <a:rPr lang="en-US" sz="2200" dirty="0">
                <a:solidFill>
                  <a:srgbClr val="FF0000"/>
                </a:solidFill>
                <a:latin typeface="Constantia" panose="02030602050306030303" pitchFamily="18" charset="0"/>
              </a:rPr>
              <a:t>is </a:t>
            </a:r>
            <a:r>
              <a:rPr lang="en-US" sz="2200" b="1" dirty="0">
                <a:solidFill>
                  <a:srgbClr val="FF0000"/>
                </a:solidFill>
                <a:latin typeface="Constantia" panose="02030602050306030303" pitchFamily="18" charset="0"/>
              </a:rPr>
              <a:t>relative </a:t>
            </a:r>
            <a:r>
              <a:rPr lang="en-US" sz="2200" dirty="0">
                <a:solidFill>
                  <a:srgbClr val="FF0000"/>
                </a:solidFill>
                <a:latin typeface="Constantia" panose="02030602050306030303" pitchFamily="18" charset="0"/>
              </a:rPr>
              <a:t>– hence a logical approach to economic </a:t>
            </a:r>
            <a:r>
              <a:rPr lang="en-US" sz="2200" dirty="0" smtClean="0">
                <a:solidFill>
                  <a:srgbClr val="FF0000"/>
                </a:solidFill>
                <a:latin typeface="Constantia" panose="02030602050306030303" pitchFamily="18" charset="0"/>
              </a:rPr>
              <a:t>theory (and complexity)</a:t>
            </a:r>
            <a:endParaRPr lang="en-US" sz="2200" dirty="0">
              <a:solidFill>
                <a:srgbClr val="FF0000"/>
              </a:solidFill>
              <a:latin typeface="Constantia" panose="02030602050306030303" pitchFamily="18" charset="0"/>
            </a:endParaRPr>
          </a:p>
          <a:p>
            <a:pPr algn="just">
              <a:lnSpc>
                <a:spcPct val="100000"/>
              </a:lnSpc>
            </a:pPr>
            <a:r>
              <a:rPr lang="en-US" sz="2200" dirty="0">
                <a:solidFill>
                  <a:srgbClr val="FF0000"/>
                </a:solidFill>
                <a:latin typeface="Constantia" panose="02030602050306030303" pitchFamily="18" charset="0"/>
              </a:rPr>
              <a:t>time is </a:t>
            </a:r>
            <a:r>
              <a:rPr lang="en-US" sz="2200" b="1" dirty="0">
                <a:solidFill>
                  <a:srgbClr val="FF0000"/>
                </a:solidFill>
                <a:latin typeface="Constantia" panose="02030602050306030303" pitchFamily="18" charset="0"/>
              </a:rPr>
              <a:t>change</a:t>
            </a:r>
            <a:r>
              <a:rPr lang="en-US" sz="2200" dirty="0">
                <a:solidFill>
                  <a:srgbClr val="FF0000"/>
                </a:solidFill>
                <a:latin typeface="Constantia" panose="02030602050306030303" pitchFamily="18" charset="0"/>
              </a:rPr>
              <a:t>: entrepreneurs’ expectations in determining effective </a:t>
            </a:r>
            <a:r>
              <a:rPr lang="en-US" sz="2200" dirty="0" smtClean="0">
                <a:solidFill>
                  <a:srgbClr val="FF0000"/>
                </a:solidFill>
                <a:latin typeface="Constantia" panose="02030602050306030303" pitchFamily="18" charset="0"/>
              </a:rPr>
              <a:t>demand</a:t>
            </a:r>
          </a:p>
          <a:p>
            <a:pPr algn="just">
              <a:lnSpc>
                <a:spcPct val="100000"/>
              </a:lnSpc>
            </a:pPr>
            <a:r>
              <a:rPr lang="en-US" sz="2200" b="1" dirty="0">
                <a:solidFill>
                  <a:srgbClr val="FF0000"/>
                </a:solidFill>
                <a:latin typeface="Constantia" panose="02030602050306030303" pitchFamily="18" charset="0"/>
              </a:rPr>
              <a:t>measurement </a:t>
            </a:r>
            <a:r>
              <a:rPr lang="en-US" sz="2200" dirty="0">
                <a:solidFill>
                  <a:srgbClr val="FF0000"/>
                </a:solidFill>
                <a:latin typeface="Constantia" panose="02030602050306030303" pitchFamily="18" charset="0"/>
              </a:rPr>
              <a:t>of time as </a:t>
            </a:r>
            <a:r>
              <a:rPr lang="en-US" sz="2200" b="1" dirty="0">
                <a:solidFill>
                  <a:srgbClr val="FF0000"/>
                </a:solidFill>
                <a:latin typeface="Constantia" panose="02030602050306030303" pitchFamily="18" charset="0"/>
              </a:rPr>
              <a:t>highly </a:t>
            </a:r>
            <a:r>
              <a:rPr lang="en-US" sz="2200" b="1" dirty="0" smtClean="0">
                <a:solidFill>
                  <a:srgbClr val="FF0000"/>
                </a:solidFill>
                <a:latin typeface="Constantia" panose="02030602050306030303" pitchFamily="18" charset="0"/>
              </a:rPr>
              <a:t>conventional</a:t>
            </a:r>
            <a:endParaRPr lang="en-US" sz="2200" b="1" dirty="0">
              <a:solidFill>
                <a:srgbClr val="FF0000"/>
              </a:solidFill>
              <a:latin typeface="Constantia" panose="02030602050306030303" pitchFamily="18" charset="0"/>
            </a:endParaRPr>
          </a:p>
          <a:p>
            <a:pPr algn="just">
              <a:lnSpc>
                <a:spcPct val="100000"/>
              </a:lnSpc>
            </a:pPr>
            <a:r>
              <a:rPr lang="en-US" sz="2200" b="1" dirty="0" smtClean="0">
                <a:solidFill>
                  <a:srgbClr val="FF0000"/>
                </a:solidFill>
                <a:latin typeface="Constantia" panose="02030602050306030303" pitchFamily="18" charset="0"/>
              </a:rPr>
              <a:t>Units of time </a:t>
            </a:r>
            <a:r>
              <a:rPr lang="en-US" sz="2200" dirty="0" smtClean="0">
                <a:solidFill>
                  <a:srgbClr val="FF0000"/>
                </a:solidFill>
                <a:latin typeface="Constantia" panose="02030602050306030303" pitchFamily="18" charset="0"/>
              </a:rPr>
              <a:t>as devices </a:t>
            </a:r>
            <a:r>
              <a:rPr lang="en-US" sz="2200" dirty="0">
                <a:solidFill>
                  <a:srgbClr val="FF0000"/>
                </a:solidFill>
                <a:latin typeface="Constantia" panose="02030602050306030303" pitchFamily="18" charset="0"/>
              </a:rPr>
              <a:t>to separate (relatively) constant from changing </a:t>
            </a:r>
            <a:r>
              <a:rPr lang="en-US" sz="2200" dirty="0" smtClean="0">
                <a:solidFill>
                  <a:srgbClr val="FF0000"/>
                </a:solidFill>
                <a:latin typeface="Constantia" panose="02030602050306030303" pitchFamily="18" charset="0"/>
              </a:rPr>
              <a:t>factors </a:t>
            </a:r>
            <a:r>
              <a:rPr lang="en-US" sz="2200" dirty="0">
                <a:solidFill>
                  <a:srgbClr val="FF0000"/>
                </a:solidFill>
                <a:latin typeface="Constantia" panose="02030602050306030303" pitchFamily="18" charset="0"/>
              </a:rPr>
              <a:t>and </a:t>
            </a:r>
            <a:r>
              <a:rPr lang="en-US" sz="2200" dirty="0" smtClean="0">
                <a:solidFill>
                  <a:srgbClr val="FF0000"/>
                </a:solidFill>
                <a:latin typeface="Constantia" panose="02030602050306030303" pitchFamily="18" charset="0"/>
              </a:rPr>
              <a:t>as “</a:t>
            </a:r>
            <a:r>
              <a:rPr lang="en-US" sz="2200" b="1" dirty="0" smtClean="0">
                <a:solidFill>
                  <a:srgbClr val="FF0000"/>
                </a:solidFill>
                <a:latin typeface="Constantia" panose="02030602050306030303" pitchFamily="18" charset="0"/>
              </a:rPr>
              <a:t>theoretical </a:t>
            </a:r>
            <a:r>
              <a:rPr lang="en-US" sz="2200" b="1" dirty="0">
                <a:solidFill>
                  <a:srgbClr val="FF0000"/>
                </a:solidFill>
                <a:latin typeface="Constantia" panose="02030602050306030303" pitchFamily="18" charset="0"/>
              </a:rPr>
              <a:t>link </a:t>
            </a:r>
            <a:r>
              <a:rPr lang="en-US" sz="2200" dirty="0">
                <a:solidFill>
                  <a:srgbClr val="FF0000"/>
                </a:solidFill>
                <a:latin typeface="Constantia" panose="02030602050306030303" pitchFamily="18" charset="0"/>
              </a:rPr>
              <a:t>between </a:t>
            </a:r>
            <a:r>
              <a:rPr lang="en-US" sz="2200" b="1" dirty="0">
                <a:solidFill>
                  <a:srgbClr val="FF0000"/>
                </a:solidFill>
                <a:latin typeface="Constantia" panose="02030602050306030303" pitchFamily="18" charset="0"/>
              </a:rPr>
              <a:t>to-day and to-morrow</a:t>
            </a:r>
            <a:r>
              <a:rPr lang="en-US" sz="2200" dirty="0">
                <a:solidFill>
                  <a:srgbClr val="FF0000"/>
                </a:solidFill>
                <a:latin typeface="Constantia" panose="02030602050306030303" pitchFamily="18" charset="0"/>
              </a:rPr>
              <a:t>”. </a:t>
            </a:r>
          </a:p>
        </p:txBody>
      </p:sp>
      <p:pic>
        <p:nvPicPr>
          <p:cNvPr id="7" name="Immagine 6"/>
          <p:cNvPicPr>
            <a:picLocks noChangeAspect="1"/>
          </p:cNvPicPr>
          <p:nvPr/>
        </p:nvPicPr>
        <p:blipFill>
          <a:blip r:embed="rId4"/>
          <a:stretch>
            <a:fillRect/>
          </a:stretch>
        </p:blipFill>
        <p:spPr>
          <a:xfrm>
            <a:off x="9544008" y="63369"/>
            <a:ext cx="2413132" cy="1283517"/>
          </a:xfrm>
          <a:prstGeom prst="rect">
            <a:avLst/>
          </a:prstGeom>
        </p:spPr>
      </p:pic>
    </p:spTree>
    <p:extLst>
      <p:ext uri="{BB962C8B-B14F-4D97-AF65-F5344CB8AC3E}">
        <p14:creationId xmlns:p14="http://schemas.microsoft.com/office/powerpoint/2010/main" val="313387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51678"/>
            <a:ext cx="10515600" cy="1325563"/>
          </a:xfrm>
        </p:spPr>
        <p:txBody>
          <a:bodyPr>
            <a:normAutofit/>
          </a:bodyPr>
          <a:lstStyle/>
          <a:p>
            <a:r>
              <a:rPr lang="it-IT" sz="3600" dirty="0" err="1" smtClean="0">
                <a:latin typeface="Constantia" panose="02030602050306030303" pitchFamily="18" charset="0"/>
              </a:rPr>
              <a:t>What</a:t>
            </a:r>
            <a:r>
              <a:rPr lang="it-IT" sz="3600" dirty="0" smtClean="0">
                <a:latin typeface="Constantia" panose="02030602050306030303" pitchFamily="18" charset="0"/>
              </a:rPr>
              <a:t> time </a:t>
            </a:r>
            <a:r>
              <a:rPr lang="it-IT" sz="3600" dirty="0" err="1" smtClean="0">
                <a:latin typeface="Constantia" panose="02030602050306030303" pitchFamily="18" charset="0"/>
              </a:rPr>
              <a:t>is</a:t>
            </a:r>
            <a:r>
              <a:rPr lang="it-IT" sz="3600" dirty="0" smtClean="0">
                <a:latin typeface="Constantia" panose="02030602050306030303" pitchFamily="18" charset="0"/>
              </a:rPr>
              <a:t> </a:t>
            </a:r>
            <a:r>
              <a:rPr lang="it-IT" sz="3600" dirty="0" err="1" smtClean="0">
                <a:latin typeface="Constantia" panose="02030602050306030303" pitchFamily="18" charset="0"/>
              </a:rPr>
              <a:t>it</a:t>
            </a:r>
            <a:r>
              <a:rPr lang="it-IT" sz="3600" dirty="0" smtClean="0">
                <a:latin typeface="Constantia" panose="02030602050306030303" pitchFamily="18" charset="0"/>
              </a:rPr>
              <a:t> [</a:t>
            </a:r>
            <a:r>
              <a:rPr lang="it-IT" sz="3600" dirty="0" err="1" smtClean="0">
                <a:latin typeface="Constantia" panose="02030602050306030303" pitchFamily="18" charset="0"/>
              </a:rPr>
              <a:t>Keynes’s</a:t>
            </a:r>
            <a:r>
              <a:rPr lang="it-IT" sz="3600" dirty="0" smtClean="0">
                <a:latin typeface="Constantia" panose="02030602050306030303" pitchFamily="18" charset="0"/>
              </a:rPr>
              <a:t>]? </a:t>
            </a:r>
            <a:endParaRPr lang="it-IT" sz="3600" dirty="0">
              <a:latin typeface="Constantia" panose="02030602050306030303" pitchFamily="18" charset="0"/>
            </a:endParaRPr>
          </a:p>
        </p:txBody>
      </p:sp>
      <p:pic>
        <p:nvPicPr>
          <p:cNvPr id="6" name="Immagine 5"/>
          <p:cNvPicPr>
            <a:picLocks noChangeAspect="1"/>
          </p:cNvPicPr>
          <p:nvPr/>
        </p:nvPicPr>
        <p:blipFill>
          <a:blip r:embed="rId3"/>
          <a:stretch>
            <a:fillRect/>
          </a:stretch>
        </p:blipFill>
        <p:spPr>
          <a:xfrm>
            <a:off x="6498916" y="5968023"/>
            <a:ext cx="5458224" cy="57111"/>
          </a:xfrm>
          <a:prstGeom prst="rect">
            <a:avLst/>
          </a:prstGeom>
        </p:spPr>
      </p:pic>
      <p:sp>
        <p:nvSpPr>
          <p:cNvPr id="9" name="Segnaposto contenuto 8"/>
          <p:cNvSpPr>
            <a:spLocks noGrp="1"/>
          </p:cNvSpPr>
          <p:nvPr>
            <p:ph idx="1"/>
          </p:nvPr>
        </p:nvSpPr>
        <p:spPr>
          <a:xfrm>
            <a:off x="333752" y="1913242"/>
            <a:ext cx="11291047" cy="4724682"/>
          </a:xfrm>
        </p:spPr>
        <p:txBody>
          <a:bodyPr>
            <a:normAutofit/>
          </a:bodyPr>
          <a:lstStyle/>
          <a:p>
            <a:pPr marL="0" indent="0" algn="just">
              <a:buNone/>
            </a:pPr>
            <a:r>
              <a:rPr lang="en-US" sz="2200" dirty="0" smtClean="0">
                <a:solidFill>
                  <a:srgbClr val="FF0000"/>
                </a:solidFill>
                <a:latin typeface="Constantia" panose="02030602050306030303" pitchFamily="18" charset="0"/>
              </a:rPr>
              <a:t>“</a:t>
            </a:r>
            <a:r>
              <a:rPr lang="en-US" sz="2200" dirty="0">
                <a:solidFill>
                  <a:srgbClr val="FF0000"/>
                </a:solidFill>
                <a:latin typeface="Constantia" panose="02030602050306030303" pitchFamily="18" charset="0"/>
              </a:rPr>
              <a:t>One of the </a:t>
            </a:r>
            <a:r>
              <a:rPr lang="en-US" sz="2200" b="1" dirty="0">
                <a:solidFill>
                  <a:srgbClr val="FF0000"/>
                </a:solidFill>
                <a:latin typeface="Constantia" panose="02030602050306030303" pitchFamily="18" charset="0"/>
              </a:rPr>
              <a:t>most striking changes</a:t>
            </a:r>
            <a:r>
              <a:rPr lang="en-US" sz="2200" dirty="0">
                <a:solidFill>
                  <a:srgbClr val="FF0000"/>
                </a:solidFill>
                <a:latin typeface="Constantia" panose="02030602050306030303" pitchFamily="18" charset="0"/>
              </a:rPr>
              <a:t> in economic thinking which comes primarily with John Maynard </a:t>
            </a:r>
            <a:r>
              <a:rPr lang="en-US" sz="2200" b="1" dirty="0">
                <a:solidFill>
                  <a:srgbClr val="FF0000"/>
                </a:solidFill>
                <a:latin typeface="Constantia" panose="02030602050306030303" pitchFamily="18" charset="0"/>
              </a:rPr>
              <a:t>Keynes</a:t>
            </a:r>
            <a:r>
              <a:rPr lang="en-US" sz="2200" dirty="0">
                <a:solidFill>
                  <a:srgbClr val="FF0000"/>
                </a:solidFill>
                <a:latin typeface="Constantia" panose="02030602050306030303" pitchFamily="18" charset="0"/>
              </a:rPr>
              <a:t> is his explicit </a:t>
            </a:r>
            <a:r>
              <a:rPr lang="en-US" sz="2200" b="1" dirty="0">
                <a:solidFill>
                  <a:srgbClr val="FF0000"/>
                </a:solidFill>
                <a:latin typeface="Constantia" panose="02030602050306030303" pitchFamily="18" charset="0"/>
              </a:rPr>
              <a:t>focus on time</a:t>
            </a:r>
            <a:r>
              <a:rPr lang="en-US" sz="2200" dirty="0" smtClean="0">
                <a:solidFill>
                  <a:srgbClr val="FF0000"/>
                </a:solidFill>
                <a:latin typeface="Constantia" panose="02030602050306030303" pitchFamily="18" charset="0"/>
              </a:rPr>
              <a:t>” (Madsen 2014). </a:t>
            </a:r>
          </a:p>
          <a:p>
            <a:pPr marL="0" indent="0" algn="just">
              <a:buNone/>
            </a:pPr>
            <a:r>
              <a:rPr lang="en-GB" sz="2200" dirty="0" smtClean="0">
                <a:solidFill>
                  <a:srgbClr val="FF0000"/>
                </a:solidFill>
                <a:latin typeface="Constantia" panose="02030602050306030303" pitchFamily="18" charset="0"/>
              </a:rPr>
              <a:t>Keynes (on Marshall): the </a:t>
            </a:r>
            <a:r>
              <a:rPr lang="en-GB" sz="2200" dirty="0">
                <a:solidFill>
                  <a:srgbClr val="FF0000"/>
                </a:solidFill>
                <a:latin typeface="Constantia" panose="02030602050306030303" pitchFamily="18" charset="0"/>
              </a:rPr>
              <a:t>element of </a:t>
            </a:r>
            <a:r>
              <a:rPr lang="en-GB" sz="2200" b="1" dirty="0">
                <a:solidFill>
                  <a:srgbClr val="FF0000"/>
                </a:solidFill>
                <a:latin typeface="Constantia" panose="02030602050306030303" pitchFamily="18" charset="0"/>
              </a:rPr>
              <a:t>time </a:t>
            </a:r>
            <a:r>
              <a:rPr lang="en-GB" sz="2200" dirty="0">
                <a:solidFill>
                  <a:srgbClr val="FF0000"/>
                </a:solidFill>
                <a:latin typeface="Constantia" panose="02030602050306030303" pitchFamily="18" charset="0"/>
              </a:rPr>
              <a:t>“is the centre of the </a:t>
            </a:r>
            <a:r>
              <a:rPr lang="en-GB" sz="2200" b="1" dirty="0">
                <a:solidFill>
                  <a:srgbClr val="FF0000"/>
                </a:solidFill>
                <a:latin typeface="Constantia" panose="02030602050306030303" pitchFamily="18" charset="0"/>
              </a:rPr>
              <a:t>chief difficulty </a:t>
            </a:r>
            <a:r>
              <a:rPr lang="en-GB" sz="2200" dirty="0">
                <a:solidFill>
                  <a:srgbClr val="FF0000"/>
                </a:solidFill>
                <a:latin typeface="Constantia" panose="02030602050306030303" pitchFamily="18" charset="0"/>
              </a:rPr>
              <a:t>of almost every economic problem” (CW 10: 207).</a:t>
            </a:r>
          </a:p>
          <a:p>
            <a:pPr marL="0" indent="0" algn="just">
              <a:buNone/>
            </a:pPr>
            <a:r>
              <a:rPr lang="en-US" sz="2200" dirty="0" smtClean="0">
                <a:solidFill>
                  <a:srgbClr val="FF0000"/>
                </a:solidFill>
                <a:latin typeface="Constantia" panose="02030602050306030303" pitchFamily="18" charset="0"/>
              </a:rPr>
              <a:t>Two opposite strands:</a:t>
            </a:r>
          </a:p>
          <a:p>
            <a:pPr algn="just"/>
            <a:r>
              <a:rPr lang="en-US" sz="2200" dirty="0" smtClean="0">
                <a:solidFill>
                  <a:srgbClr val="FF0000"/>
                </a:solidFill>
                <a:latin typeface="Constantia" panose="02030602050306030303" pitchFamily="18" charset="0"/>
              </a:rPr>
              <a:t>Keynes’s </a:t>
            </a:r>
            <a:r>
              <a:rPr lang="en-US" sz="2200" b="1" dirty="0" smtClean="0">
                <a:solidFill>
                  <a:srgbClr val="FF0000"/>
                </a:solidFill>
                <a:latin typeface="Constantia" panose="02030602050306030303" pitchFamily="18" charset="0"/>
              </a:rPr>
              <a:t>logical</a:t>
            </a:r>
            <a:r>
              <a:rPr lang="en-US" sz="2200" dirty="0" smtClean="0">
                <a:solidFill>
                  <a:srgbClr val="FF0000"/>
                </a:solidFill>
                <a:latin typeface="Constantia" panose="02030602050306030303" pitchFamily="18" charset="0"/>
              </a:rPr>
              <a:t> perspective </a:t>
            </a:r>
            <a:r>
              <a:rPr lang="en-US" sz="2200" b="1" dirty="0" smtClean="0">
                <a:solidFill>
                  <a:srgbClr val="FF0000"/>
                </a:solidFill>
                <a:latin typeface="Constantia" panose="02030602050306030303" pitchFamily="18" charset="0"/>
              </a:rPr>
              <a:t>sacrifice</a:t>
            </a:r>
            <a:r>
              <a:rPr lang="en-US" sz="2200" dirty="0" smtClean="0">
                <a:solidFill>
                  <a:srgbClr val="FF0000"/>
                </a:solidFill>
                <a:latin typeface="Constantia" panose="02030602050306030303" pitchFamily="18" charset="0"/>
              </a:rPr>
              <a:t> </a:t>
            </a:r>
            <a:r>
              <a:rPr lang="en-US" sz="2200" dirty="0">
                <a:solidFill>
                  <a:srgbClr val="FF0000"/>
                </a:solidFill>
                <a:latin typeface="Constantia" panose="02030602050306030303" pitchFamily="18" charset="0"/>
              </a:rPr>
              <a:t>the </a:t>
            </a:r>
            <a:r>
              <a:rPr lang="en-US" sz="2200" b="1" dirty="0">
                <a:solidFill>
                  <a:srgbClr val="FF0000"/>
                </a:solidFill>
                <a:latin typeface="Constantia" panose="02030602050306030303" pitchFamily="18" charset="0"/>
              </a:rPr>
              <a:t>historical</a:t>
            </a:r>
            <a:r>
              <a:rPr lang="en-US" sz="2200" dirty="0">
                <a:solidFill>
                  <a:srgbClr val="FF0000"/>
                </a:solidFill>
                <a:latin typeface="Constantia" panose="02030602050306030303" pitchFamily="18" charset="0"/>
              </a:rPr>
              <a:t> dimension of time on the altar of equilibrium (Shackle </a:t>
            </a:r>
            <a:r>
              <a:rPr lang="en-US" sz="2200" dirty="0" smtClean="0">
                <a:solidFill>
                  <a:srgbClr val="FF0000"/>
                </a:solidFill>
                <a:latin typeface="Constantia" panose="02030602050306030303" pitchFamily="18" charset="0"/>
              </a:rPr>
              <a:t>1972, Termini 1981, </a:t>
            </a:r>
            <a:r>
              <a:rPr lang="en-US" sz="2200" dirty="0" err="1" smtClean="0">
                <a:solidFill>
                  <a:srgbClr val="FF0000"/>
                </a:solidFill>
                <a:latin typeface="Constantia" panose="02030602050306030303" pitchFamily="18" charset="0"/>
              </a:rPr>
              <a:t>Kaleckians</a:t>
            </a:r>
            <a:r>
              <a:rPr lang="en-US" sz="2200" dirty="0" smtClean="0">
                <a:solidFill>
                  <a:srgbClr val="FF0000"/>
                </a:solidFill>
                <a:latin typeface="Constantia" panose="02030602050306030303" pitchFamily="18" charset="0"/>
              </a:rPr>
              <a:t>)</a:t>
            </a:r>
          </a:p>
          <a:p>
            <a:pPr algn="just"/>
            <a:r>
              <a:rPr lang="en-US" sz="2200" i="1" dirty="0" smtClean="0">
                <a:solidFill>
                  <a:srgbClr val="FF0000"/>
                </a:solidFill>
                <a:latin typeface="Constantia" panose="02030602050306030303" pitchFamily="18" charset="0"/>
              </a:rPr>
              <a:t>The </a:t>
            </a:r>
            <a:r>
              <a:rPr lang="en-US" sz="2200" i="1" dirty="0">
                <a:solidFill>
                  <a:srgbClr val="FF0000"/>
                </a:solidFill>
                <a:latin typeface="Constantia" panose="02030602050306030303" pitchFamily="18" charset="0"/>
              </a:rPr>
              <a:t>General </a:t>
            </a:r>
            <a:r>
              <a:rPr lang="en-US" sz="2200" i="1" dirty="0" smtClean="0">
                <a:solidFill>
                  <a:srgbClr val="FF0000"/>
                </a:solidFill>
                <a:latin typeface="Constantia" panose="02030602050306030303" pitchFamily="18" charset="0"/>
              </a:rPr>
              <a:t>Theory</a:t>
            </a:r>
            <a:r>
              <a:rPr lang="en-US" sz="2200" dirty="0" smtClean="0">
                <a:solidFill>
                  <a:srgbClr val="FF0000"/>
                </a:solidFill>
                <a:latin typeface="Constantia" panose="02030602050306030303" pitchFamily="18" charset="0"/>
              </a:rPr>
              <a:t>: </a:t>
            </a:r>
            <a:r>
              <a:rPr lang="en-US" sz="2200" b="1" dirty="0" smtClean="0">
                <a:solidFill>
                  <a:srgbClr val="FF0000"/>
                </a:solidFill>
                <a:latin typeface="Constantia" panose="02030602050306030303" pitchFamily="18" charset="0"/>
              </a:rPr>
              <a:t>historical </a:t>
            </a:r>
            <a:r>
              <a:rPr lang="en-US" sz="2200" b="1" dirty="0">
                <a:solidFill>
                  <a:srgbClr val="FF0000"/>
                </a:solidFill>
                <a:latin typeface="Constantia" panose="02030602050306030303" pitchFamily="18" charset="0"/>
              </a:rPr>
              <a:t>time, </a:t>
            </a:r>
            <a:r>
              <a:rPr lang="en-US" sz="2200" b="1" dirty="0" smtClean="0">
                <a:solidFill>
                  <a:srgbClr val="FF0000"/>
                </a:solidFill>
                <a:latin typeface="Constantia" panose="02030602050306030303" pitchFamily="18" charset="0"/>
              </a:rPr>
              <a:t>with expectations </a:t>
            </a:r>
            <a:r>
              <a:rPr lang="en-US" sz="2200" b="1" dirty="0">
                <a:solidFill>
                  <a:srgbClr val="FF0000"/>
                </a:solidFill>
                <a:latin typeface="Constantia" panose="02030602050306030303" pitchFamily="18" charset="0"/>
              </a:rPr>
              <a:t>and uncertainty </a:t>
            </a:r>
            <a:r>
              <a:rPr lang="en-US" sz="2200" dirty="0" smtClean="0">
                <a:solidFill>
                  <a:srgbClr val="FF0000"/>
                </a:solidFill>
                <a:latin typeface="Constantia" panose="02030602050306030303" pitchFamily="18" charset="0"/>
              </a:rPr>
              <a:t>(</a:t>
            </a:r>
            <a:r>
              <a:rPr lang="en-US" sz="2200" dirty="0">
                <a:solidFill>
                  <a:srgbClr val="FF0000"/>
                </a:solidFill>
                <a:latin typeface="Constantia" panose="02030602050306030303" pitchFamily="18" charset="0"/>
              </a:rPr>
              <a:t>e.g. Joan Robinson </a:t>
            </a:r>
            <a:r>
              <a:rPr lang="en-US" sz="2200" dirty="0" smtClean="0">
                <a:solidFill>
                  <a:srgbClr val="FF0000"/>
                </a:solidFill>
                <a:latin typeface="Constantia" panose="02030602050306030303" pitchFamily="18" charset="0"/>
              </a:rPr>
              <a:t>– see </a:t>
            </a:r>
            <a:r>
              <a:rPr lang="en-US" sz="2200" dirty="0" err="1" smtClean="0">
                <a:solidFill>
                  <a:srgbClr val="FF0000"/>
                </a:solidFill>
                <a:latin typeface="Constantia" panose="02030602050306030303" pitchFamily="18" charset="0"/>
              </a:rPr>
              <a:t>Dutt</a:t>
            </a:r>
            <a:r>
              <a:rPr lang="en-US" sz="2200" dirty="0" smtClean="0">
                <a:solidFill>
                  <a:srgbClr val="FF0000"/>
                </a:solidFill>
                <a:latin typeface="Constantia" panose="02030602050306030303" pitchFamily="18" charset="0"/>
              </a:rPr>
              <a:t> 2005 –, Chick </a:t>
            </a:r>
            <a:r>
              <a:rPr lang="en-US" sz="2200" dirty="0">
                <a:solidFill>
                  <a:srgbClr val="FF0000"/>
                </a:solidFill>
                <a:latin typeface="Constantia" panose="02030602050306030303" pitchFamily="18" charset="0"/>
              </a:rPr>
              <a:t>1985, 2002, </a:t>
            </a:r>
            <a:r>
              <a:rPr lang="en-US" sz="2200" dirty="0" err="1">
                <a:solidFill>
                  <a:srgbClr val="FF0000"/>
                </a:solidFill>
                <a:latin typeface="Constantia" panose="02030602050306030303" pitchFamily="18" charset="0"/>
              </a:rPr>
              <a:t>Asimakopulos</a:t>
            </a:r>
            <a:r>
              <a:rPr lang="en-US" sz="2200" dirty="0">
                <a:solidFill>
                  <a:srgbClr val="FF0000"/>
                </a:solidFill>
                <a:latin typeface="Constantia" panose="02030602050306030303" pitchFamily="18" charset="0"/>
              </a:rPr>
              <a:t> 1991, Hayes 2006, Fontana 2009), despite </a:t>
            </a:r>
            <a:r>
              <a:rPr lang="en-US" sz="2200" dirty="0" smtClean="0">
                <a:solidFill>
                  <a:srgbClr val="FF0000"/>
                </a:solidFill>
                <a:latin typeface="Constantia" panose="02030602050306030303" pitchFamily="18" charset="0"/>
              </a:rPr>
              <a:t>logical analysis </a:t>
            </a:r>
            <a:r>
              <a:rPr lang="en-US" sz="2200" dirty="0">
                <a:solidFill>
                  <a:srgbClr val="FF0000"/>
                </a:solidFill>
                <a:latin typeface="Constantia" panose="02030602050306030303" pitchFamily="18" charset="0"/>
              </a:rPr>
              <a:t>and references to </a:t>
            </a:r>
            <a:r>
              <a:rPr lang="en-US" sz="2200" dirty="0" smtClean="0">
                <a:solidFill>
                  <a:srgbClr val="FF0000"/>
                </a:solidFill>
                <a:latin typeface="Constantia" panose="02030602050306030303" pitchFamily="18" charset="0"/>
              </a:rPr>
              <a:t>equilibrium. </a:t>
            </a:r>
          </a:p>
          <a:p>
            <a:pPr marL="0" indent="0">
              <a:buNone/>
            </a:pPr>
            <a:endParaRPr lang="it-IT" sz="2200" i="1" dirty="0"/>
          </a:p>
        </p:txBody>
      </p:sp>
      <p:pic>
        <p:nvPicPr>
          <p:cNvPr id="3" name="Immagine 2"/>
          <p:cNvPicPr>
            <a:picLocks noChangeAspect="1"/>
          </p:cNvPicPr>
          <p:nvPr/>
        </p:nvPicPr>
        <p:blipFill>
          <a:blip r:embed="rId4"/>
          <a:stretch>
            <a:fillRect/>
          </a:stretch>
        </p:blipFill>
        <p:spPr>
          <a:xfrm>
            <a:off x="9937375" y="123079"/>
            <a:ext cx="1988461" cy="1657051"/>
          </a:xfrm>
          <a:prstGeom prst="rect">
            <a:avLst/>
          </a:prstGeom>
        </p:spPr>
      </p:pic>
    </p:spTree>
    <p:extLst>
      <p:ext uri="{BB962C8B-B14F-4D97-AF65-F5344CB8AC3E}">
        <p14:creationId xmlns:p14="http://schemas.microsoft.com/office/powerpoint/2010/main" val="636927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3079"/>
            <a:ext cx="10515600" cy="1325563"/>
          </a:xfrm>
        </p:spPr>
        <p:txBody>
          <a:bodyPr/>
          <a:lstStyle/>
          <a:p>
            <a:r>
              <a:rPr lang="it-IT" sz="3600" dirty="0" smtClean="0">
                <a:solidFill>
                  <a:srgbClr val="FF0000"/>
                </a:solidFill>
                <a:latin typeface="Constantia" panose="02030602050306030303" pitchFamily="18" charset="0"/>
              </a:rPr>
              <a:t>The </a:t>
            </a:r>
            <a:r>
              <a:rPr lang="it-IT" sz="3600" dirty="0" err="1" smtClean="0">
                <a:solidFill>
                  <a:srgbClr val="FF0000"/>
                </a:solidFill>
                <a:latin typeface="Constantia" panose="02030602050306030303" pitchFamily="18" charset="0"/>
              </a:rPr>
              <a:t>early</a:t>
            </a:r>
            <a:r>
              <a:rPr lang="it-IT" sz="3600" dirty="0" smtClean="0">
                <a:solidFill>
                  <a:srgbClr val="FF0000"/>
                </a:solidFill>
                <a:latin typeface="Constantia" panose="02030602050306030303" pitchFamily="18" charset="0"/>
              </a:rPr>
              <a:t> Keynes on time (</a:t>
            </a:r>
            <a:r>
              <a:rPr lang="it-IT" sz="3600" dirty="0" err="1" smtClean="0">
                <a:solidFill>
                  <a:srgbClr val="FF0000"/>
                </a:solidFill>
                <a:latin typeface="Constantia" panose="02030602050306030303" pitchFamily="18" charset="0"/>
              </a:rPr>
              <a:t>May</a:t>
            </a:r>
            <a:r>
              <a:rPr lang="it-IT" sz="3600" dirty="0" smtClean="0">
                <a:solidFill>
                  <a:srgbClr val="FF0000"/>
                </a:solidFill>
                <a:latin typeface="Constantia" panose="02030602050306030303" pitchFamily="18" charset="0"/>
              </a:rPr>
              <a:t> 8, 1903)</a:t>
            </a:r>
            <a:br>
              <a:rPr lang="it-IT" sz="3600" dirty="0" smtClean="0">
                <a:solidFill>
                  <a:srgbClr val="FF0000"/>
                </a:solidFill>
                <a:latin typeface="Constantia" panose="02030602050306030303" pitchFamily="18" charset="0"/>
              </a:rPr>
            </a:br>
            <a:r>
              <a:rPr lang="it-IT" sz="3000" dirty="0">
                <a:solidFill>
                  <a:srgbClr val="FF0000"/>
                </a:solidFill>
                <a:latin typeface="Constantia" panose="02030602050306030303" pitchFamily="18" charset="0"/>
              </a:rPr>
              <a:t>A</a:t>
            </a:r>
            <a:r>
              <a:rPr lang="it-IT" sz="3000" dirty="0" smtClean="0">
                <a:solidFill>
                  <a:srgbClr val="FF0000"/>
                </a:solidFill>
                <a:latin typeface="Constantia" panose="02030602050306030303" pitchFamily="18" charset="0"/>
              </a:rPr>
              <a:t> </a:t>
            </a:r>
            <a:r>
              <a:rPr lang="it-IT" sz="3000" dirty="0" err="1" smtClean="0">
                <a:solidFill>
                  <a:srgbClr val="FF0000"/>
                </a:solidFill>
                <a:latin typeface="Constantia" panose="02030602050306030303" pitchFamily="18" charset="0"/>
              </a:rPr>
              <a:t>philosophy</a:t>
            </a:r>
            <a:r>
              <a:rPr lang="it-IT" sz="3000" dirty="0" smtClean="0">
                <a:solidFill>
                  <a:srgbClr val="FF0000"/>
                </a:solidFill>
                <a:latin typeface="Constantia" panose="02030602050306030303" pitchFamily="18" charset="0"/>
              </a:rPr>
              <a:t> of </a:t>
            </a:r>
            <a:r>
              <a:rPr lang="it-IT" sz="3000" dirty="0" err="1" smtClean="0">
                <a:solidFill>
                  <a:srgbClr val="FF0000"/>
                </a:solidFill>
                <a:latin typeface="Constantia" panose="02030602050306030303" pitchFamily="18" charset="0"/>
              </a:rPr>
              <a:t>measurement</a:t>
            </a:r>
            <a:endParaRPr lang="it-IT" sz="3000" dirty="0">
              <a:solidFill>
                <a:srgbClr val="FF0000"/>
              </a:solidFill>
              <a:latin typeface="Constantia" panose="02030602050306030303" pitchFamily="18" charset="0"/>
            </a:endParaRPr>
          </a:p>
        </p:txBody>
      </p:sp>
      <p:pic>
        <p:nvPicPr>
          <p:cNvPr id="6" name="Immagine 5"/>
          <p:cNvPicPr>
            <a:picLocks noChangeAspect="1"/>
          </p:cNvPicPr>
          <p:nvPr/>
        </p:nvPicPr>
        <p:blipFill>
          <a:blip r:embed="rId3"/>
          <a:stretch>
            <a:fillRect/>
          </a:stretch>
        </p:blipFill>
        <p:spPr>
          <a:xfrm>
            <a:off x="6498916" y="5968023"/>
            <a:ext cx="5458224" cy="57111"/>
          </a:xfrm>
          <a:prstGeom prst="rect">
            <a:avLst/>
          </a:prstGeom>
        </p:spPr>
      </p:pic>
      <p:sp>
        <p:nvSpPr>
          <p:cNvPr id="9" name="Segnaposto contenuto 8"/>
          <p:cNvSpPr>
            <a:spLocks noGrp="1"/>
          </p:cNvSpPr>
          <p:nvPr>
            <p:ph idx="1"/>
          </p:nvPr>
        </p:nvSpPr>
        <p:spPr>
          <a:xfrm>
            <a:off x="838200" y="1479175"/>
            <a:ext cx="8440271" cy="4724682"/>
          </a:xfrm>
        </p:spPr>
        <p:txBody>
          <a:bodyPr>
            <a:normAutofit/>
          </a:bodyPr>
          <a:lstStyle/>
          <a:p>
            <a:pPr marL="0" indent="0">
              <a:lnSpc>
                <a:spcPct val="120000"/>
              </a:lnSpc>
              <a:buNone/>
            </a:pPr>
            <a:r>
              <a:rPr lang="en-US" sz="2200" dirty="0" smtClean="0">
                <a:solidFill>
                  <a:srgbClr val="FF0000"/>
                </a:solidFill>
                <a:latin typeface="Constantia" panose="02030602050306030303" pitchFamily="18" charset="0"/>
              </a:rPr>
              <a:t>“Time”, paper read for the undergraduate </a:t>
            </a:r>
            <a:r>
              <a:rPr lang="en-US" sz="2200" dirty="0">
                <a:solidFill>
                  <a:srgbClr val="FF0000"/>
                </a:solidFill>
                <a:latin typeface="Constantia" panose="02030602050306030303" pitchFamily="18" charset="0"/>
              </a:rPr>
              <a:t>Cambridge </a:t>
            </a:r>
            <a:r>
              <a:rPr lang="en-US" sz="2200" dirty="0" smtClean="0">
                <a:solidFill>
                  <a:srgbClr val="FF0000"/>
                </a:solidFill>
                <a:latin typeface="Constantia" panose="02030602050306030303" pitchFamily="18" charset="0"/>
              </a:rPr>
              <a:t>“The </a:t>
            </a:r>
            <a:r>
              <a:rPr lang="en-US" sz="2200" b="1" dirty="0" err="1">
                <a:solidFill>
                  <a:srgbClr val="FF0000"/>
                </a:solidFill>
                <a:latin typeface="Constantia" panose="02030602050306030303" pitchFamily="18" charset="0"/>
              </a:rPr>
              <a:t>Parrhesiasts</a:t>
            </a:r>
            <a:r>
              <a:rPr lang="en-US" sz="2200" b="1" dirty="0">
                <a:solidFill>
                  <a:srgbClr val="FF0000"/>
                </a:solidFill>
                <a:latin typeface="Constantia" panose="02030602050306030303" pitchFamily="18" charset="0"/>
              </a:rPr>
              <a:t> </a:t>
            </a:r>
            <a:r>
              <a:rPr lang="en-US" sz="2200" b="1" dirty="0" smtClean="0">
                <a:solidFill>
                  <a:srgbClr val="FF0000"/>
                </a:solidFill>
                <a:latin typeface="Constantia" panose="02030602050306030303" pitchFamily="18" charset="0"/>
              </a:rPr>
              <a:t>Society</a:t>
            </a:r>
            <a:r>
              <a:rPr lang="en-US" sz="2200" dirty="0" smtClean="0">
                <a:solidFill>
                  <a:srgbClr val="FF0000"/>
                </a:solidFill>
                <a:latin typeface="Constantia" panose="02030602050306030303" pitchFamily="18" charset="0"/>
              </a:rPr>
              <a:t>”; </a:t>
            </a:r>
            <a:r>
              <a:rPr lang="en-GB" sz="2200" dirty="0">
                <a:latin typeface="Constantia" panose="02030602050306030303" pitchFamily="18" charset="0"/>
              </a:rPr>
              <a:t>w</a:t>
            </a:r>
            <a:r>
              <a:rPr lang="en-GB" sz="2200" dirty="0" smtClean="0">
                <a:latin typeface="Constantia" panose="02030602050306030303" pitchFamily="18" charset="0"/>
              </a:rPr>
              <a:t>ritten while studying </a:t>
            </a:r>
            <a:r>
              <a:rPr lang="en-GB" sz="2200" dirty="0">
                <a:latin typeface="Constantia" panose="02030602050306030303" pitchFamily="18" charset="0"/>
              </a:rPr>
              <a:t>mathematics and attending John Ellis </a:t>
            </a:r>
            <a:r>
              <a:rPr lang="en-GB" sz="2200" b="1" dirty="0">
                <a:latin typeface="Constantia" panose="02030602050306030303" pitchFamily="18" charset="0"/>
              </a:rPr>
              <a:t>McTaggart’s</a:t>
            </a:r>
            <a:r>
              <a:rPr lang="en-GB" sz="2200" dirty="0">
                <a:latin typeface="Constantia" panose="02030602050306030303" pitchFamily="18" charset="0"/>
              </a:rPr>
              <a:t> lectures in Cambridge </a:t>
            </a:r>
            <a:r>
              <a:rPr lang="en-GB" sz="2200" dirty="0" smtClean="0">
                <a:latin typeface="Constantia" panose="02030602050306030303" pitchFamily="18" charset="0"/>
              </a:rPr>
              <a:t>(and </a:t>
            </a:r>
            <a:r>
              <a:rPr lang="en-GB" sz="2200" dirty="0">
                <a:latin typeface="Constantia" panose="02030602050306030303" pitchFamily="18" charset="0"/>
              </a:rPr>
              <a:t>after reading </a:t>
            </a:r>
            <a:r>
              <a:rPr lang="en-GB" sz="2200" b="1" dirty="0">
                <a:latin typeface="Constantia" panose="02030602050306030303" pitchFamily="18" charset="0"/>
              </a:rPr>
              <a:t>great philosophers</a:t>
            </a:r>
            <a:r>
              <a:rPr lang="en-GB" sz="2200" dirty="0">
                <a:latin typeface="Constantia" panose="02030602050306030303" pitchFamily="18" charset="0"/>
              </a:rPr>
              <a:t>’ contributions on the </a:t>
            </a:r>
            <a:r>
              <a:rPr lang="en-GB" sz="2200" dirty="0" smtClean="0">
                <a:latin typeface="Constantia" panose="02030602050306030303" pitchFamily="18" charset="0"/>
              </a:rPr>
              <a:t>issue, see </a:t>
            </a:r>
            <a:r>
              <a:rPr lang="en-GB" sz="2200" dirty="0" err="1">
                <a:latin typeface="Constantia" panose="02030602050306030303" pitchFamily="18" charset="0"/>
              </a:rPr>
              <a:t>Harrod</a:t>
            </a:r>
            <a:r>
              <a:rPr lang="en-GB" sz="2200" dirty="0">
                <a:latin typeface="Constantia" panose="02030602050306030303" pitchFamily="18" charset="0"/>
              </a:rPr>
              <a:t> 1951, </a:t>
            </a:r>
            <a:r>
              <a:rPr lang="en-GB" sz="2200" dirty="0" err="1">
                <a:latin typeface="Constantia" panose="02030602050306030303" pitchFamily="18" charset="0"/>
              </a:rPr>
              <a:t>Dostaler</a:t>
            </a:r>
            <a:r>
              <a:rPr lang="en-GB" sz="2200" dirty="0">
                <a:latin typeface="Constantia" panose="02030602050306030303" pitchFamily="18" charset="0"/>
              </a:rPr>
              <a:t> 2007, Madsen 2014, 2012). </a:t>
            </a:r>
            <a:endParaRPr lang="en-GB" sz="2200" dirty="0" smtClean="0">
              <a:latin typeface="Constantia" panose="02030602050306030303" pitchFamily="18" charset="0"/>
            </a:endParaRPr>
          </a:p>
          <a:p>
            <a:pPr marL="0" indent="0">
              <a:lnSpc>
                <a:spcPct val="120000"/>
              </a:lnSpc>
              <a:buNone/>
            </a:pPr>
            <a:r>
              <a:rPr lang="en-GB" sz="2200" dirty="0" smtClean="0">
                <a:solidFill>
                  <a:srgbClr val="FF0000"/>
                </a:solidFill>
                <a:latin typeface="Constantia" panose="02030602050306030303" pitchFamily="18" charset="0"/>
              </a:rPr>
              <a:t>Main issue: the </a:t>
            </a:r>
            <a:r>
              <a:rPr lang="en-GB" sz="2200" b="1" dirty="0">
                <a:solidFill>
                  <a:srgbClr val="FF0000"/>
                </a:solidFill>
                <a:latin typeface="Constantia" panose="02030602050306030303" pitchFamily="18" charset="0"/>
              </a:rPr>
              <a:t>measurement of </a:t>
            </a:r>
            <a:r>
              <a:rPr lang="en-GB" sz="2200" b="1" dirty="0" smtClean="0">
                <a:solidFill>
                  <a:srgbClr val="FF0000"/>
                </a:solidFill>
                <a:latin typeface="Constantia" panose="02030602050306030303" pitchFamily="18" charset="0"/>
              </a:rPr>
              <a:t>time</a:t>
            </a:r>
            <a:r>
              <a:rPr lang="en-GB" sz="2200" b="1" dirty="0" smtClean="0">
                <a:latin typeface="Constantia" panose="02030602050306030303" pitchFamily="18" charset="0"/>
              </a:rPr>
              <a:t>.</a:t>
            </a:r>
            <a:endParaRPr lang="en-GB" sz="2200" dirty="0">
              <a:latin typeface="Constantia" panose="02030602050306030303" pitchFamily="18" charset="0"/>
            </a:endParaRPr>
          </a:p>
          <a:p>
            <a:pPr marL="0" indent="0">
              <a:lnSpc>
                <a:spcPct val="120000"/>
              </a:lnSpc>
              <a:buNone/>
            </a:pPr>
            <a:r>
              <a:rPr lang="en-GB" sz="2200" dirty="0" smtClean="0">
                <a:solidFill>
                  <a:srgbClr val="FF0000"/>
                </a:solidFill>
                <a:latin typeface="Constantia" panose="02030602050306030303" pitchFamily="18" charset="0"/>
              </a:rPr>
              <a:t>A </a:t>
            </a:r>
            <a:r>
              <a:rPr lang="en-GB" sz="2200" b="1" dirty="0" smtClean="0">
                <a:solidFill>
                  <a:srgbClr val="FF0000"/>
                </a:solidFill>
                <a:latin typeface="Constantia" panose="02030602050306030303" pitchFamily="18" charset="0"/>
              </a:rPr>
              <a:t>philosophy </a:t>
            </a:r>
            <a:r>
              <a:rPr lang="en-GB" sz="2200" b="1" dirty="0">
                <a:solidFill>
                  <a:srgbClr val="FF0000"/>
                </a:solidFill>
                <a:latin typeface="Constantia" panose="02030602050306030303" pitchFamily="18" charset="0"/>
              </a:rPr>
              <a:t>of </a:t>
            </a:r>
            <a:r>
              <a:rPr lang="en-GB" sz="2200" b="1" dirty="0" smtClean="0">
                <a:solidFill>
                  <a:srgbClr val="FF0000"/>
                </a:solidFill>
                <a:latin typeface="Constantia" panose="02030602050306030303" pitchFamily="18" charset="0"/>
              </a:rPr>
              <a:t>measurement </a:t>
            </a:r>
            <a:r>
              <a:rPr lang="en-GB" sz="2200" dirty="0">
                <a:solidFill>
                  <a:srgbClr val="FF0000"/>
                </a:solidFill>
                <a:latin typeface="Constantia" panose="02030602050306030303" pitchFamily="18" charset="0"/>
              </a:rPr>
              <a:t>Keynes </a:t>
            </a:r>
            <a:r>
              <a:rPr lang="en-GB" sz="2200" dirty="0" smtClean="0">
                <a:solidFill>
                  <a:srgbClr val="FF0000"/>
                </a:solidFill>
                <a:latin typeface="Constantia" panose="02030602050306030303" pitchFamily="18" charset="0"/>
              </a:rPr>
              <a:t>will </a:t>
            </a:r>
            <a:r>
              <a:rPr lang="en-GB" sz="2200" dirty="0">
                <a:solidFill>
                  <a:srgbClr val="FF0000"/>
                </a:solidFill>
                <a:latin typeface="Constantia" panose="02030602050306030303" pitchFamily="18" charset="0"/>
              </a:rPr>
              <a:t>later apply to the measurement of probability, of the general price level, and finally </a:t>
            </a:r>
            <a:r>
              <a:rPr lang="en-GB" sz="2200" dirty="0" smtClean="0">
                <a:solidFill>
                  <a:srgbClr val="FF0000"/>
                </a:solidFill>
                <a:latin typeface="Constantia" panose="02030602050306030303" pitchFamily="18" charset="0"/>
              </a:rPr>
              <a:t>of </a:t>
            </a:r>
            <a:r>
              <a:rPr lang="en-GB" sz="2200" dirty="0">
                <a:solidFill>
                  <a:srgbClr val="FF0000"/>
                </a:solidFill>
                <a:latin typeface="Constantia" panose="02030602050306030303" pitchFamily="18" charset="0"/>
              </a:rPr>
              <a:t>aggregate – manifold, or complex – </a:t>
            </a:r>
            <a:r>
              <a:rPr lang="en-GB" sz="2200" b="1" dirty="0" smtClean="0">
                <a:solidFill>
                  <a:srgbClr val="FF0000"/>
                </a:solidFill>
                <a:latin typeface="Constantia" panose="02030602050306030303" pitchFamily="18" charset="0"/>
              </a:rPr>
              <a:t>economic magnitudes</a:t>
            </a:r>
            <a:r>
              <a:rPr lang="en-GB" sz="2200" dirty="0">
                <a:solidFill>
                  <a:srgbClr val="FF0000"/>
                </a:solidFill>
                <a:latin typeface="Constantia" panose="02030602050306030303" pitchFamily="18" charset="0"/>
              </a:rPr>
              <a:t>.</a:t>
            </a:r>
            <a:r>
              <a:rPr lang="en-GB" sz="2200" dirty="0">
                <a:solidFill>
                  <a:srgbClr val="FF0000"/>
                </a:solidFill>
              </a:rPr>
              <a:t> </a:t>
            </a:r>
            <a:endParaRPr lang="it-IT" sz="2200" dirty="0">
              <a:solidFill>
                <a:srgbClr val="FF0000"/>
              </a:solidFill>
            </a:endParaRPr>
          </a:p>
          <a:p>
            <a:pPr marL="0" indent="0">
              <a:buNone/>
            </a:pPr>
            <a:endParaRPr lang="it-IT" i="1" dirty="0">
              <a:solidFill>
                <a:srgbClr val="FF0000"/>
              </a:solidFill>
            </a:endParaRPr>
          </a:p>
        </p:txBody>
      </p:sp>
      <p:pic>
        <p:nvPicPr>
          <p:cNvPr id="10" name="Immagine 9"/>
          <p:cNvPicPr>
            <a:picLocks noChangeAspect="1"/>
          </p:cNvPicPr>
          <p:nvPr/>
        </p:nvPicPr>
        <p:blipFill>
          <a:blip r:embed="rId4"/>
          <a:stretch>
            <a:fillRect/>
          </a:stretch>
        </p:blipFill>
        <p:spPr>
          <a:xfrm>
            <a:off x="9373324" y="2623120"/>
            <a:ext cx="2583816" cy="1826559"/>
          </a:xfrm>
          <a:prstGeom prst="rect">
            <a:avLst/>
          </a:prstGeom>
        </p:spPr>
      </p:pic>
    </p:spTree>
    <p:extLst>
      <p:ext uri="{BB962C8B-B14F-4D97-AF65-F5344CB8AC3E}">
        <p14:creationId xmlns:p14="http://schemas.microsoft.com/office/powerpoint/2010/main" val="26844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76867"/>
            <a:ext cx="10515600" cy="898721"/>
          </a:xfrm>
        </p:spPr>
        <p:txBody>
          <a:bodyPr>
            <a:normAutofit fontScale="90000"/>
          </a:bodyPr>
          <a:lstStyle/>
          <a:p>
            <a:r>
              <a:rPr lang="it-IT" sz="4000" dirty="0" smtClean="0">
                <a:latin typeface="Constantia" panose="02030602050306030303" pitchFamily="18" charset="0"/>
              </a:rPr>
              <a:t>The </a:t>
            </a:r>
            <a:r>
              <a:rPr lang="it-IT" sz="4000" dirty="0" err="1" smtClean="0">
                <a:latin typeface="Constantia" panose="02030602050306030303" pitchFamily="18" charset="0"/>
              </a:rPr>
              <a:t>early</a:t>
            </a:r>
            <a:r>
              <a:rPr lang="it-IT" sz="4000" dirty="0" smtClean="0">
                <a:latin typeface="Constantia" panose="02030602050306030303" pitchFamily="18" charset="0"/>
              </a:rPr>
              <a:t> Keynes on time (1903)</a:t>
            </a:r>
            <a:br>
              <a:rPr lang="it-IT" sz="4000" dirty="0" smtClean="0">
                <a:latin typeface="Constantia" panose="02030602050306030303" pitchFamily="18" charset="0"/>
              </a:rPr>
            </a:br>
            <a:r>
              <a:rPr lang="it-IT" sz="3300" dirty="0" err="1" smtClean="0">
                <a:latin typeface="Constantia" panose="02030602050306030303" pitchFamily="18" charset="0"/>
              </a:rPr>
              <a:t>change</a:t>
            </a:r>
            <a:r>
              <a:rPr lang="it-IT" sz="3300" dirty="0" smtClean="0">
                <a:latin typeface="Constantia" panose="02030602050306030303" pitchFamily="18" charset="0"/>
              </a:rPr>
              <a:t>, </a:t>
            </a:r>
            <a:r>
              <a:rPr lang="it-IT" sz="3300" dirty="0" err="1" smtClean="0">
                <a:latin typeface="Constantia" panose="02030602050306030303" pitchFamily="18" charset="0"/>
              </a:rPr>
              <a:t>relativity</a:t>
            </a:r>
            <a:r>
              <a:rPr lang="it-IT" sz="3300" dirty="0" smtClean="0">
                <a:latin typeface="Constantia" panose="02030602050306030303" pitchFamily="18" charset="0"/>
              </a:rPr>
              <a:t>, </a:t>
            </a:r>
            <a:r>
              <a:rPr lang="it-IT" sz="3300" dirty="0" err="1" smtClean="0">
                <a:latin typeface="Constantia" panose="02030602050306030303" pitchFamily="18" charset="0"/>
              </a:rPr>
              <a:t>conventions</a:t>
            </a:r>
            <a:endParaRPr lang="it-IT" sz="3300" dirty="0">
              <a:latin typeface="Constantia" panose="02030602050306030303" pitchFamily="18" charset="0"/>
            </a:endParaRPr>
          </a:p>
        </p:txBody>
      </p:sp>
      <p:pic>
        <p:nvPicPr>
          <p:cNvPr id="6" name="Immagine 5"/>
          <p:cNvPicPr>
            <a:picLocks noChangeAspect="1"/>
          </p:cNvPicPr>
          <p:nvPr/>
        </p:nvPicPr>
        <p:blipFill>
          <a:blip r:embed="rId3"/>
          <a:stretch>
            <a:fillRect/>
          </a:stretch>
        </p:blipFill>
        <p:spPr>
          <a:xfrm>
            <a:off x="6498916" y="5968023"/>
            <a:ext cx="5458224" cy="57111"/>
          </a:xfrm>
          <a:prstGeom prst="rect">
            <a:avLst/>
          </a:prstGeom>
        </p:spPr>
      </p:pic>
      <p:sp>
        <p:nvSpPr>
          <p:cNvPr id="9" name="Segnaposto contenuto 8"/>
          <p:cNvSpPr>
            <a:spLocks noGrp="1"/>
          </p:cNvSpPr>
          <p:nvPr>
            <p:ph idx="1"/>
          </p:nvPr>
        </p:nvSpPr>
        <p:spPr>
          <a:xfrm>
            <a:off x="228602" y="1398493"/>
            <a:ext cx="10233211" cy="4724682"/>
          </a:xfrm>
        </p:spPr>
        <p:txBody>
          <a:bodyPr>
            <a:normAutofit/>
          </a:bodyPr>
          <a:lstStyle/>
          <a:p>
            <a:pPr marL="0" indent="0">
              <a:lnSpc>
                <a:spcPct val="100000"/>
              </a:lnSpc>
              <a:buNone/>
            </a:pPr>
            <a:r>
              <a:rPr lang="en-GB" sz="2100" dirty="0" smtClean="0">
                <a:solidFill>
                  <a:srgbClr val="FF0000"/>
                </a:solidFill>
                <a:latin typeface="Constantia" panose="02030602050306030303" pitchFamily="18" charset="0"/>
              </a:rPr>
              <a:t>The </a:t>
            </a:r>
            <a:r>
              <a:rPr lang="en-US" sz="2100" dirty="0" smtClean="0">
                <a:solidFill>
                  <a:srgbClr val="FF0000"/>
                </a:solidFill>
                <a:latin typeface="Constantia" panose="02030602050306030303" pitchFamily="18" charset="0"/>
              </a:rPr>
              <a:t>“essential </a:t>
            </a:r>
            <a:r>
              <a:rPr lang="en-US" sz="2100" b="1" dirty="0">
                <a:solidFill>
                  <a:srgbClr val="FF0000"/>
                </a:solidFill>
                <a:latin typeface="Constantia" panose="02030602050306030303" pitchFamily="18" charset="0"/>
              </a:rPr>
              <a:t>interconnection</a:t>
            </a:r>
            <a:r>
              <a:rPr lang="en-US" sz="2100" dirty="0">
                <a:solidFill>
                  <a:srgbClr val="FF0000"/>
                </a:solidFill>
                <a:latin typeface="Constantia" panose="02030602050306030303" pitchFamily="18" charset="0"/>
              </a:rPr>
              <a:t> of the ideas of </a:t>
            </a:r>
            <a:r>
              <a:rPr lang="en-US" sz="2100" b="1" dirty="0">
                <a:solidFill>
                  <a:srgbClr val="FF0000"/>
                </a:solidFill>
                <a:latin typeface="Constantia" panose="02030602050306030303" pitchFamily="18" charset="0"/>
              </a:rPr>
              <a:t>time and change</a:t>
            </a:r>
            <a:r>
              <a:rPr lang="en-US" sz="2100" dirty="0">
                <a:solidFill>
                  <a:srgbClr val="FF0000"/>
                </a:solidFill>
                <a:latin typeface="Constantia" panose="02030602050306030303" pitchFamily="18" charset="0"/>
              </a:rPr>
              <a:t>”: </a:t>
            </a:r>
            <a:r>
              <a:rPr lang="en-US" sz="2100" dirty="0" smtClean="0">
                <a:solidFill>
                  <a:srgbClr val="FF0000"/>
                </a:solidFill>
                <a:latin typeface="Constantia" panose="02030602050306030303" pitchFamily="18" charset="0"/>
              </a:rPr>
              <a:t>“</a:t>
            </a:r>
            <a:r>
              <a:rPr lang="en-US" sz="2100" dirty="0">
                <a:solidFill>
                  <a:srgbClr val="FF0000"/>
                </a:solidFill>
                <a:latin typeface="Constantia" panose="02030602050306030303" pitchFamily="18" charset="0"/>
              </a:rPr>
              <a:t>impossible to arrive at any conception of time which should be independent of the conception of change</a:t>
            </a:r>
            <a:r>
              <a:rPr lang="en-US" sz="2100" dirty="0" smtClean="0">
                <a:solidFill>
                  <a:srgbClr val="FF0000"/>
                </a:solidFill>
                <a:latin typeface="Constantia" panose="02030602050306030303" pitchFamily="18" charset="0"/>
              </a:rPr>
              <a:t>”. The “measure </a:t>
            </a:r>
            <a:r>
              <a:rPr lang="en-US" sz="2100" dirty="0">
                <a:solidFill>
                  <a:srgbClr val="FF0000"/>
                </a:solidFill>
                <a:latin typeface="Constantia" panose="02030602050306030303" pitchFamily="18" charset="0"/>
              </a:rPr>
              <a:t>of time is no more than a </a:t>
            </a:r>
            <a:r>
              <a:rPr lang="en-US" sz="2100" b="1" dirty="0">
                <a:solidFill>
                  <a:srgbClr val="FF0000"/>
                </a:solidFill>
                <a:latin typeface="Constantia" panose="02030602050306030303" pitchFamily="18" charset="0"/>
              </a:rPr>
              <a:t>measure of change</a:t>
            </a:r>
            <a:r>
              <a:rPr lang="en-US" sz="2100" dirty="0" smtClean="0">
                <a:solidFill>
                  <a:srgbClr val="FF0000"/>
                </a:solidFill>
                <a:latin typeface="Constantia" panose="02030602050306030303" pitchFamily="18" charset="0"/>
              </a:rPr>
              <a:t>”. </a:t>
            </a:r>
          </a:p>
          <a:p>
            <a:pPr marL="0" indent="0">
              <a:lnSpc>
                <a:spcPct val="100000"/>
              </a:lnSpc>
              <a:buNone/>
            </a:pPr>
            <a:r>
              <a:rPr lang="en-US" sz="2100" b="1" dirty="0" smtClean="0">
                <a:latin typeface="Constantia" panose="02030602050306030303" pitchFamily="18" charset="0"/>
              </a:rPr>
              <a:t>“Motion” </a:t>
            </a:r>
            <a:r>
              <a:rPr lang="en-US" sz="2100" b="1" dirty="0">
                <a:latin typeface="Constantia" panose="02030602050306030303" pitchFamily="18" charset="0"/>
              </a:rPr>
              <a:t>is </a:t>
            </a:r>
            <a:r>
              <a:rPr lang="en-US" sz="2100" b="1" dirty="0" smtClean="0">
                <a:latin typeface="Constantia" panose="02030602050306030303" pitchFamily="18" charset="0"/>
              </a:rPr>
              <a:t>relative</a:t>
            </a:r>
            <a:r>
              <a:rPr lang="en-US" sz="2100" dirty="0" smtClean="0">
                <a:latin typeface="Constantia" panose="02030602050306030303" pitchFamily="18" charset="0"/>
              </a:rPr>
              <a:t>: </a:t>
            </a:r>
            <a:r>
              <a:rPr lang="en-GB" sz="2100" dirty="0" smtClean="0">
                <a:latin typeface="Constantia" panose="02030602050306030303" pitchFamily="18" charset="0"/>
              </a:rPr>
              <a:t>“</a:t>
            </a:r>
            <a:r>
              <a:rPr lang="en-GB" sz="2100" dirty="0">
                <a:latin typeface="Constantia" panose="02030602050306030303" pitchFamily="18" charset="0"/>
              </a:rPr>
              <a:t>it is impossible to describe the position of anything, except by stating relations between this position and certain other selected positions. So that the notion of </a:t>
            </a:r>
            <a:r>
              <a:rPr lang="en-GB" sz="2100" dirty="0" smtClean="0">
                <a:latin typeface="Constantia" panose="02030602050306030303" pitchFamily="18" charset="0"/>
              </a:rPr>
              <a:t>… absolute </a:t>
            </a:r>
            <a:r>
              <a:rPr lang="en-GB" sz="2100" dirty="0">
                <a:latin typeface="Constantia" panose="02030602050306030303" pitchFamily="18" charset="0"/>
              </a:rPr>
              <a:t>change of position, is an </a:t>
            </a:r>
            <a:r>
              <a:rPr lang="en-GB" sz="2100" b="1" dirty="0">
                <a:latin typeface="Constantia" panose="02030602050306030303" pitchFamily="18" charset="0"/>
              </a:rPr>
              <a:t>absurdity</a:t>
            </a:r>
            <a:r>
              <a:rPr lang="en-GB" sz="2100" dirty="0" smtClean="0">
                <a:latin typeface="Constantia" panose="02030602050306030303" pitchFamily="18" charset="0"/>
              </a:rPr>
              <a:t>”.</a:t>
            </a:r>
          </a:p>
          <a:p>
            <a:pPr marL="0" indent="0">
              <a:lnSpc>
                <a:spcPct val="100000"/>
              </a:lnSpc>
              <a:buNone/>
            </a:pPr>
            <a:r>
              <a:rPr lang="it-IT" sz="2100" dirty="0" err="1">
                <a:latin typeface="Constantia" panose="02030602050306030303" pitchFamily="18" charset="0"/>
              </a:rPr>
              <a:t>Hence</a:t>
            </a:r>
            <a:r>
              <a:rPr lang="it-IT" sz="2100" dirty="0">
                <a:latin typeface="Constantia" panose="02030602050306030303" pitchFamily="18" charset="0"/>
              </a:rPr>
              <a:t> </a:t>
            </a:r>
            <a:r>
              <a:rPr lang="en-GB" sz="2100" dirty="0">
                <a:latin typeface="Constantia" panose="02030602050306030303" pitchFamily="18" charset="0"/>
              </a:rPr>
              <a:t>“the essential </a:t>
            </a:r>
            <a:r>
              <a:rPr lang="en-GB" sz="2100" b="1" dirty="0">
                <a:latin typeface="Constantia" panose="02030602050306030303" pitchFamily="18" charset="0"/>
              </a:rPr>
              <a:t>relativity of all time measurement</a:t>
            </a:r>
            <a:r>
              <a:rPr lang="en-GB" sz="2100" dirty="0">
                <a:latin typeface="Constantia" panose="02030602050306030303" pitchFamily="18" charset="0"/>
              </a:rPr>
              <a:t>”. </a:t>
            </a:r>
            <a:r>
              <a:rPr lang="en-GB" sz="2100" dirty="0" smtClean="0">
                <a:latin typeface="Constantia" panose="02030602050306030303" pitchFamily="18" charset="0"/>
              </a:rPr>
              <a:t>“</a:t>
            </a:r>
            <a:r>
              <a:rPr lang="en-GB" sz="2100" dirty="0">
                <a:latin typeface="Constantia" panose="02030602050306030303" pitchFamily="18" charset="0"/>
              </a:rPr>
              <a:t>For </a:t>
            </a:r>
            <a:r>
              <a:rPr lang="en-GB" sz="2100" b="1" dirty="0">
                <a:latin typeface="Constantia" panose="02030602050306030303" pitchFamily="18" charset="0"/>
              </a:rPr>
              <a:t>practical purposes </a:t>
            </a:r>
            <a:r>
              <a:rPr lang="en-GB" sz="2100" dirty="0">
                <a:latin typeface="Constantia" panose="02030602050306030303" pitchFamily="18" charset="0"/>
              </a:rPr>
              <a:t>… we select certain bodies which we then choose to regard as fixed; we next select some phenomenon of continued change with respect to these bodies, and lay down the laws that equal amount of change take place in equal intervals of time. We have thus arrived at a </a:t>
            </a:r>
            <a:r>
              <a:rPr lang="en-GB" sz="2100" b="1" dirty="0">
                <a:latin typeface="Constantia" panose="02030602050306030303" pitchFamily="18" charset="0"/>
              </a:rPr>
              <a:t>standard</a:t>
            </a:r>
            <a:r>
              <a:rPr lang="en-GB" sz="2100" dirty="0">
                <a:latin typeface="Constantia" panose="02030602050306030303" pitchFamily="18" charset="0"/>
              </a:rPr>
              <a:t> – but </a:t>
            </a:r>
            <a:r>
              <a:rPr lang="en-GB" sz="2100" b="1" dirty="0">
                <a:latin typeface="Constantia" panose="02030602050306030303" pitchFamily="18" charset="0"/>
              </a:rPr>
              <a:t>purely</a:t>
            </a:r>
            <a:r>
              <a:rPr lang="en-GB" sz="2100" dirty="0">
                <a:latin typeface="Constantia" panose="02030602050306030303" pitchFamily="18" charset="0"/>
              </a:rPr>
              <a:t> </a:t>
            </a:r>
            <a:r>
              <a:rPr lang="en-GB" sz="2100" b="1" dirty="0">
                <a:latin typeface="Constantia" panose="02030602050306030303" pitchFamily="18" charset="0"/>
              </a:rPr>
              <a:t>conventional</a:t>
            </a:r>
            <a:r>
              <a:rPr lang="en-GB" sz="2100" dirty="0">
                <a:latin typeface="Constantia" panose="02030602050306030303" pitchFamily="18" charset="0"/>
              </a:rPr>
              <a:t> – measure of time”. </a:t>
            </a:r>
            <a:endParaRPr lang="en-GB" sz="2100" dirty="0" smtClean="0">
              <a:latin typeface="Constantia" panose="02030602050306030303" pitchFamily="18" charset="0"/>
            </a:endParaRPr>
          </a:p>
          <a:p>
            <a:pPr marL="0" indent="0">
              <a:lnSpc>
                <a:spcPct val="100000"/>
              </a:lnSpc>
              <a:buNone/>
            </a:pPr>
            <a:r>
              <a:rPr lang="en-GB" sz="2100" b="1" dirty="0" smtClean="0">
                <a:latin typeface="Constantia" panose="02030602050306030303" pitchFamily="18" charset="0"/>
              </a:rPr>
              <a:t>Vs. Newton </a:t>
            </a:r>
            <a:r>
              <a:rPr lang="en-GB" sz="2100" dirty="0" smtClean="0">
                <a:latin typeface="Constantia" panose="02030602050306030303" pitchFamily="18" charset="0"/>
              </a:rPr>
              <a:t>(</a:t>
            </a:r>
            <a:r>
              <a:rPr lang="en-GB" sz="2100" i="1" dirty="0" smtClean="0">
                <a:latin typeface="Constantia" panose="02030602050306030303" pitchFamily="18" charset="0"/>
              </a:rPr>
              <a:t>General </a:t>
            </a:r>
            <a:r>
              <a:rPr lang="en-GB" sz="2100" i="1" dirty="0">
                <a:latin typeface="Constantia" panose="02030602050306030303" pitchFamily="18" charset="0"/>
              </a:rPr>
              <a:t>Scholium</a:t>
            </a:r>
            <a:r>
              <a:rPr lang="en-GB" sz="2100" dirty="0">
                <a:latin typeface="Constantia" panose="02030602050306030303" pitchFamily="18" charset="0"/>
              </a:rPr>
              <a:t>, </a:t>
            </a:r>
            <a:r>
              <a:rPr lang="en-GB" sz="2100" dirty="0" smtClean="0">
                <a:latin typeface="Constantia" panose="02030602050306030303" pitchFamily="18" charset="0"/>
              </a:rPr>
              <a:t>1713)</a:t>
            </a:r>
            <a:r>
              <a:rPr lang="en-GB" sz="2100" b="1" dirty="0" smtClean="0">
                <a:latin typeface="Constantia" panose="02030602050306030303" pitchFamily="18" charset="0"/>
              </a:rPr>
              <a:t>: there is no “Absolute Time”.</a:t>
            </a:r>
            <a:endParaRPr lang="en-GB" sz="2100" dirty="0">
              <a:latin typeface="Constantia" panose="02030602050306030303" pitchFamily="18" charset="0"/>
            </a:endParaRPr>
          </a:p>
          <a:p>
            <a:pPr>
              <a:lnSpc>
                <a:spcPct val="100000"/>
              </a:lnSpc>
            </a:pPr>
            <a:endParaRPr lang="en-GB" sz="2100" dirty="0" smtClean="0">
              <a:latin typeface="Constantia" panose="02030602050306030303" pitchFamily="18" charset="0"/>
            </a:endParaRPr>
          </a:p>
        </p:txBody>
      </p:sp>
      <p:pic>
        <p:nvPicPr>
          <p:cNvPr id="4" name="Immagine 3"/>
          <p:cNvPicPr>
            <a:picLocks noChangeAspect="1"/>
          </p:cNvPicPr>
          <p:nvPr/>
        </p:nvPicPr>
        <p:blipFill>
          <a:blip r:embed="rId4"/>
          <a:stretch>
            <a:fillRect/>
          </a:stretch>
        </p:blipFill>
        <p:spPr>
          <a:xfrm>
            <a:off x="10488706" y="1415022"/>
            <a:ext cx="1676400" cy="2333625"/>
          </a:xfrm>
          <a:prstGeom prst="rect">
            <a:avLst/>
          </a:prstGeom>
        </p:spPr>
      </p:pic>
      <p:pic>
        <p:nvPicPr>
          <p:cNvPr id="3" name="Immagine 2"/>
          <p:cNvPicPr>
            <a:picLocks noChangeAspect="1"/>
          </p:cNvPicPr>
          <p:nvPr/>
        </p:nvPicPr>
        <p:blipFill>
          <a:blip r:embed="rId5"/>
          <a:stretch>
            <a:fillRect/>
          </a:stretch>
        </p:blipFill>
        <p:spPr>
          <a:xfrm>
            <a:off x="10475259" y="4351473"/>
            <a:ext cx="1702852" cy="1414756"/>
          </a:xfrm>
          <a:prstGeom prst="rect">
            <a:avLst/>
          </a:prstGeom>
        </p:spPr>
      </p:pic>
    </p:spTree>
    <p:extLst>
      <p:ext uri="{BB962C8B-B14F-4D97-AF65-F5344CB8AC3E}">
        <p14:creationId xmlns:p14="http://schemas.microsoft.com/office/powerpoint/2010/main" val="2799305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3079"/>
            <a:ext cx="10515600" cy="1325563"/>
          </a:xfrm>
        </p:spPr>
        <p:txBody>
          <a:bodyPr>
            <a:normAutofit/>
          </a:bodyPr>
          <a:lstStyle/>
          <a:p>
            <a:r>
              <a:rPr lang="it-IT" sz="3600" dirty="0" err="1" smtClean="0">
                <a:latin typeface="Constantia" panose="02030602050306030303" pitchFamily="18" charset="0"/>
              </a:rPr>
              <a:t>Keynes’s</a:t>
            </a:r>
            <a:r>
              <a:rPr lang="it-IT" sz="3600" dirty="0" smtClean="0">
                <a:latin typeface="Constantia" panose="02030602050306030303" pitchFamily="18" charset="0"/>
              </a:rPr>
              <a:t> </a:t>
            </a:r>
            <a:r>
              <a:rPr lang="it-IT" sz="3600" dirty="0" err="1" smtClean="0">
                <a:latin typeface="Constantia" panose="02030602050306030303" pitchFamily="18" charset="0"/>
              </a:rPr>
              <a:t>logical</a:t>
            </a:r>
            <a:r>
              <a:rPr lang="it-IT" sz="3600" dirty="0" smtClean="0">
                <a:latin typeface="Constantia" panose="02030602050306030303" pitchFamily="18" charset="0"/>
              </a:rPr>
              <a:t> </a:t>
            </a:r>
            <a:r>
              <a:rPr lang="it-IT" sz="3600" dirty="0" err="1" smtClean="0">
                <a:latin typeface="Constantia" panose="02030602050306030303" pitchFamily="18" charset="0"/>
              </a:rPr>
              <a:t>approach</a:t>
            </a:r>
            <a:r>
              <a:rPr lang="it-IT" sz="3600" dirty="0" smtClean="0">
                <a:latin typeface="Constantia" panose="02030602050306030303" pitchFamily="18" charset="0"/>
              </a:rPr>
              <a:t> to </a:t>
            </a:r>
            <a:r>
              <a:rPr lang="it-IT" sz="3600" dirty="0" err="1" smtClean="0">
                <a:latin typeface="Constantia" panose="02030602050306030303" pitchFamily="18" charset="0"/>
              </a:rPr>
              <a:t>economic</a:t>
            </a:r>
            <a:r>
              <a:rPr lang="it-IT" sz="3600" dirty="0" smtClean="0">
                <a:latin typeface="Constantia" panose="02030602050306030303" pitchFamily="18" charset="0"/>
              </a:rPr>
              <a:t> </a:t>
            </a:r>
            <a:r>
              <a:rPr lang="it-IT" sz="3600" dirty="0" err="1" smtClean="0">
                <a:latin typeface="Constantia" panose="02030602050306030303" pitchFamily="18" charset="0"/>
              </a:rPr>
              <a:t>theory</a:t>
            </a:r>
            <a:endParaRPr lang="it-IT" sz="3600" dirty="0">
              <a:latin typeface="Constantia" panose="02030602050306030303" pitchFamily="18" charset="0"/>
            </a:endParaRPr>
          </a:p>
        </p:txBody>
      </p:sp>
      <p:pic>
        <p:nvPicPr>
          <p:cNvPr id="6" name="Immagine 5"/>
          <p:cNvPicPr>
            <a:picLocks noChangeAspect="1"/>
          </p:cNvPicPr>
          <p:nvPr/>
        </p:nvPicPr>
        <p:blipFill>
          <a:blip r:embed="rId3"/>
          <a:stretch>
            <a:fillRect/>
          </a:stretch>
        </p:blipFill>
        <p:spPr>
          <a:xfrm>
            <a:off x="6498916" y="5968023"/>
            <a:ext cx="5458224" cy="57111"/>
          </a:xfrm>
          <a:prstGeom prst="rect">
            <a:avLst/>
          </a:prstGeom>
        </p:spPr>
      </p:pic>
      <p:sp>
        <p:nvSpPr>
          <p:cNvPr id="9" name="Segnaposto contenuto 8"/>
          <p:cNvSpPr>
            <a:spLocks noGrp="1"/>
          </p:cNvSpPr>
          <p:nvPr>
            <p:ph idx="1"/>
          </p:nvPr>
        </p:nvSpPr>
        <p:spPr>
          <a:xfrm>
            <a:off x="515472" y="1223682"/>
            <a:ext cx="10515600" cy="4724682"/>
          </a:xfrm>
        </p:spPr>
        <p:txBody>
          <a:bodyPr>
            <a:normAutofit/>
          </a:bodyPr>
          <a:lstStyle/>
          <a:p>
            <a:pPr marL="0" indent="0">
              <a:lnSpc>
                <a:spcPct val="100000"/>
              </a:lnSpc>
              <a:buNone/>
            </a:pPr>
            <a:r>
              <a:rPr lang="en-GB" sz="2200" dirty="0" smtClean="0">
                <a:solidFill>
                  <a:srgbClr val="FF0000"/>
                </a:solidFill>
                <a:latin typeface="Constantia" panose="02030602050306030303" pitchFamily="18" charset="0"/>
              </a:rPr>
              <a:t>The legacy of the </a:t>
            </a:r>
            <a:r>
              <a:rPr lang="en-GB" sz="2200" b="1" i="1" dirty="0" smtClean="0">
                <a:solidFill>
                  <a:srgbClr val="FF0000"/>
                </a:solidFill>
                <a:latin typeface="Constantia" panose="02030602050306030303" pitchFamily="18" charset="0"/>
              </a:rPr>
              <a:t>Treatise on Probability</a:t>
            </a:r>
            <a:r>
              <a:rPr lang="en-GB" sz="2200" dirty="0" smtClean="0">
                <a:solidFill>
                  <a:srgbClr val="FF0000"/>
                </a:solidFill>
                <a:latin typeface="Constantia" panose="02030602050306030303" pitchFamily="18" charset="0"/>
              </a:rPr>
              <a:t>: economics as a “</a:t>
            </a:r>
            <a:r>
              <a:rPr lang="en-GB" sz="2200" b="1" dirty="0" smtClean="0">
                <a:solidFill>
                  <a:srgbClr val="FF0000"/>
                </a:solidFill>
                <a:latin typeface="Constantia" panose="02030602050306030303" pitchFamily="18" charset="0"/>
              </a:rPr>
              <a:t>branch of probable logic</a:t>
            </a:r>
            <a:r>
              <a:rPr lang="en-GB" sz="2200" dirty="0" smtClean="0">
                <a:solidFill>
                  <a:srgbClr val="FF0000"/>
                </a:solidFill>
                <a:latin typeface="Constantia" panose="02030602050306030303" pitchFamily="18" charset="0"/>
              </a:rPr>
              <a:t>”, a logical way of reasoning about a “</a:t>
            </a:r>
            <a:r>
              <a:rPr lang="en-GB" sz="2200" b="1" dirty="0" smtClean="0">
                <a:solidFill>
                  <a:srgbClr val="FF0000"/>
                </a:solidFill>
                <a:latin typeface="Constantia" panose="02030602050306030303" pitchFamily="18" charset="0"/>
              </a:rPr>
              <a:t>shifting </a:t>
            </a:r>
            <a:r>
              <a:rPr lang="en-GB" sz="2200" b="1" dirty="0">
                <a:solidFill>
                  <a:srgbClr val="FF0000"/>
                </a:solidFill>
                <a:latin typeface="Constantia" panose="02030602050306030303" pitchFamily="18" charset="0"/>
              </a:rPr>
              <a:t>as well as complex</a:t>
            </a:r>
            <a:r>
              <a:rPr lang="en-GB" sz="2200" dirty="0">
                <a:solidFill>
                  <a:srgbClr val="FF0000"/>
                </a:solidFill>
                <a:latin typeface="Constantia" panose="02030602050306030303" pitchFamily="18" charset="0"/>
              </a:rPr>
              <a:t>” (CW 10: 127), </a:t>
            </a:r>
            <a:r>
              <a:rPr lang="en-GB" sz="2200" dirty="0" smtClean="0">
                <a:solidFill>
                  <a:srgbClr val="FF0000"/>
                </a:solidFill>
                <a:latin typeface="Constantia" panose="02030602050306030303" pitchFamily="18" charset="0"/>
              </a:rPr>
              <a:t>(“unlike </a:t>
            </a:r>
            <a:r>
              <a:rPr lang="en-GB" sz="2200" dirty="0">
                <a:solidFill>
                  <a:srgbClr val="FF0000"/>
                </a:solidFill>
                <a:latin typeface="Constantia" panose="02030602050306030303" pitchFamily="18" charset="0"/>
              </a:rPr>
              <a:t>the typical natural </a:t>
            </a:r>
            <a:r>
              <a:rPr lang="en-GB" sz="2200" dirty="0" smtClean="0">
                <a:solidFill>
                  <a:srgbClr val="FF0000"/>
                </a:solidFill>
                <a:latin typeface="Constantia" panose="02030602050306030303" pitchFamily="18" charset="0"/>
              </a:rPr>
              <a:t>science”) “</a:t>
            </a:r>
            <a:r>
              <a:rPr lang="en-GB" sz="2200" dirty="0">
                <a:solidFill>
                  <a:srgbClr val="FF0000"/>
                </a:solidFill>
                <a:latin typeface="Constantia" panose="02030602050306030303" pitchFamily="18" charset="0"/>
              </a:rPr>
              <a:t>in too many respects, </a:t>
            </a:r>
            <a:r>
              <a:rPr lang="en-GB" sz="2200" b="1" dirty="0">
                <a:solidFill>
                  <a:srgbClr val="FF0000"/>
                </a:solidFill>
                <a:latin typeface="Constantia" panose="02030602050306030303" pitchFamily="18" charset="0"/>
              </a:rPr>
              <a:t>not homogeneous </a:t>
            </a:r>
            <a:r>
              <a:rPr lang="en-GB" sz="2200" b="1" dirty="0" smtClean="0">
                <a:solidFill>
                  <a:srgbClr val="FF0000"/>
                </a:solidFill>
                <a:latin typeface="Constantia" panose="02030602050306030303" pitchFamily="18" charset="0"/>
              </a:rPr>
              <a:t>through time</a:t>
            </a:r>
            <a:r>
              <a:rPr lang="en-GB" sz="2200" dirty="0" smtClean="0">
                <a:solidFill>
                  <a:srgbClr val="FF0000"/>
                </a:solidFill>
                <a:latin typeface="Constantia" panose="02030602050306030303" pitchFamily="18" charset="0"/>
              </a:rPr>
              <a:t>” economic material</a:t>
            </a:r>
            <a:r>
              <a:rPr lang="en-GB" sz="2200" dirty="0">
                <a:solidFill>
                  <a:srgbClr val="FF0000"/>
                </a:solidFill>
                <a:latin typeface="Constantia" panose="02030602050306030303" pitchFamily="18" charset="0"/>
              </a:rPr>
              <a:t> </a:t>
            </a:r>
            <a:r>
              <a:rPr lang="en-GB" sz="2200" dirty="0" smtClean="0">
                <a:solidFill>
                  <a:srgbClr val="FF0000"/>
                </a:solidFill>
                <a:latin typeface="Constantia" panose="02030602050306030303" pitchFamily="18" charset="0"/>
              </a:rPr>
              <a:t>(CW 14: 296). </a:t>
            </a:r>
          </a:p>
          <a:p>
            <a:pPr marL="0" indent="0">
              <a:lnSpc>
                <a:spcPct val="100000"/>
              </a:lnSpc>
              <a:buNone/>
            </a:pPr>
            <a:r>
              <a:rPr lang="en-GB" sz="2200" dirty="0" smtClean="0">
                <a:latin typeface="Constantia" panose="02030602050306030303" pitchFamily="18" charset="0"/>
              </a:rPr>
              <a:t>“The object of a model is to segregate the semi-permanent or relatively constant factors from those which are </a:t>
            </a:r>
            <a:r>
              <a:rPr lang="en-GB" sz="2200" b="1" dirty="0" smtClean="0">
                <a:latin typeface="Constantia" panose="02030602050306030303" pitchFamily="18" charset="0"/>
              </a:rPr>
              <a:t>transitory or fluctuating </a:t>
            </a:r>
            <a:r>
              <a:rPr lang="en-GB" sz="2200" dirty="0" smtClean="0">
                <a:latin typeface="Constantia" panose="02030602050306030303" pitchFamily="18" charset="0"/>
              </a:rPr>
              <a:t>so as to develop a logical way of thinking about the latter, and of understanding the </a:t>
            </a:r>
            <a:r>
              <a:rPr lang="en-GB" sz="2200" b="1" dirty="0" smtClean="0">
                <a:latin typeface="Constantia" panose="02030602050306030303" pitchFamily="18" charset="0"/>
              </a:rPr>
              <a:t>time sequences </a:t>
            </a:r>
            <a:r>
              <a:rPr lang="en-GB" sz="2200" dirty="0" smtClean="0">
                <a:latin typeface="Constantia" panose="02030602050306030303" pitchFamily="18" charset="0"/>
              </a:rPr>
              <a:t>to which they give rise in particular cases” (ibid.).</a:t>
            </a:r>
          </a:p>
          <a:p>
            <a:pPr marL="0" indent="0">
              <a:lnSpc>
                <a:spcPct val="100000"/>
              </a:lnSpc>
              <a:buNone/>
            </a:pPr>
            <a:r>
              <a:rPr lang="en-GB" sz="2200" dirty="0" smtClean="0">
                <a:latin typeface="Constantia" panose="02030602050306030303" pitchFamily="18" charset="0"/>
              </a:rPr>
              <a:t>A concept of </a:t>
            </a:r>
            <a:r>
              <a:rPr lang="en-GB" sz="2200" b="1" dirty="0" smtClean="0">
                <a:latin typeface="Constantia" panose="02030602050306030303" pitchFamily="18" charset="0"/>
              </a:rPr>
              <a:t>independence for knowledge </a:t>
            </a:r>
            <a:r>
              <a:rPr lang="en-GB" sz="2200" dirty="0" smtClean="0">
                <a:latin typeface="Constantia" panose="02030602050306030303" pitchFamily="18" charset="0"/>
              </a:rPr>
              <a:t>to grasp “the complexity and </a:t>
            </a:r>
            <a:r>
              <a:rPr lang="en-GB" sz="2200" b="1" dirty="0" smtClean="0">
                <a:latin typeface="Constantia" panose="02030602050306030303" pitchFamily="18" charset="0"/>
              </a:rPr>
              <a:t>interdependencies </a:t>
            </a:r>
            <a:r>
              <a:rPr lang="en-GB" sz="2200" dirty="0" smtClean="0">
                <a:latin typeface="Constantia" panose="02030602050306030303" pitchFamily="18" charset="0"/>
              </a:rPr>
              <a:t>of the real world” (CW 7: 298): the simplicity of the classical money-wage argument and </a:t>
            </a:r>
            <a:r>
              <a:rPr lang="en-GB" sz="2200" dirty="0">
                <a:latin typeface="Constantia" panose="02030602050306030303" pitchFamily="18" charset="0"/>
              </a:rPr>
              <a:t>t</a:t>
            </a:r>
            <a:r>
              <a:rPr lang="en-GB" sz="2200" dirty="0" smtClean="0">
                <a:latin typeface="Constantia" panose="02030602050306030303" pitchFamily="18" charset="0"/>
              </a:rPr>
              <a:t>he </a:t>
            </a:r>
            <a:r>
              <a:rPr lang="en-GB" sz="2200" dirty="0">
                <a:latin typeface="Constantia" panose="02030602050306030303" pitchFamily="18" charset="0"/>
              </a:rPr>
              <a:t>importance of </a:t>
            </a:r>
            <a:r>
              <a:rPr lang="en-GB" sz="2200" dirty="0" smtClean="0">
                <a:latin typeface="Constantia" panose="02030602050306030303" pitchFamily="18" charset="0"/>
              </a:rPr>
              <a:t>“</a:t>
            </a:r>
            <a:r>
              <a:rPr lang="en-GB" sz="2200" b="1" dirty="0" smtClean="0">
                <a:latin typeface="Constantia" panose="02030602050306030303" pitchFamily="18" charset="0"/>
              </a:rPr>
              <a:t>roundabout </a:t>
            </a:r>
            <a:r>
              <a:rPr lang="en-GB" sz="2200" b="1" dirty="0">
                <a:latin typeface="Constantia" panose="02030602050306030303" pitchFamily="18" charset="0"/>
              </a:rPr>
              <a:t>repercussions</a:t>
            </a:r>
            <a:r>
              <a:rPr lang="en-GB" sz="2200" dirty="0" smtClean="0">
                <a:latin typeface="Constantia" panose="02030602050306030303" pitchFamily="18" charset="0"/>
              </a:rPr>
              <a:t>” in Keynes’s </a:t>
            </a:r>
            <a:r>
              <a:rPr lang="en-GB" sz="2200" b="1" dirty="0" smtClean="0">
                <a:latin typeface="Constantia" panose="02030602050306030303" pitchFamily="18" charset="0"/>
              </a:rPr>
              <a:t>open-ended </a:t>
            </a:r>
            <a:r>
              <a:rPr lang="en-GB" sz="2200" dirty="0" smtClean="0">
                <a:latin typeface="Constantia" panose="02030602050306030303" pitchFamily="18" charset="0"/>
              </a:rPr>
              <a:t>theory (</a:t>
            </a:r>
            <a:r>
              <a:rPr lang="en-GB" sz="2200" dirty="0" err="1" smtClean="0">
                <a:latin typeface="Constantia" panose="02030602050306030303" pitchFamily="18" charset="0"/>
              </a:rPr>
              <a:t>cfr</a:t>
            </a:r>
            <a:r>
              <a:rPr lang="en-GB" sz="2200" dirty="0" smtClean="0">
                <a:latin typeface="Constantia" panose="02030602050306030303" pitchFamily="18" charset="0"/>
              </a:rPr>
              <a:t>. </a:t>
            </a:r>
            <a:r>
              <a:rPr lang="en-GB" sz="2200" dirty="0" err="1" smtClean="0">
                <a:latin typeface="Constantia" panose="02030602050306030303" pitchFamily="18" charset="0"/>
              </a:rPr>
              <a:t>Carabelli</a:t>
            </a:r>
            <a:r>
              <a:rPr lang="en-GB" sz="2200" dirty="0" smtClean="0">
                <a:latin typeface="Constantia" panose="02030602050306030303" pitchFamily="18" charset="0"/>
              </a:rPr>
              <a:t> &amp; </a:t>
            </a:r>
            <a:r>
              <a:rPr lang="en-GB" sz="2200" dirty="0" err="1" smtClean="0">
                <a:latin typeface="Constantia" panose="02030602050306030303" pitchFamily="18" charset="0"/>
              </a:rPr>
              <a:t>Cedrini</a:t>
            </a:r>
            <a:r>
              <a:rPr lang="en-GB" sz="2200" dirty="0" smtClean="0">
                <a:latin typeface="Constantia" panose="02030602050306030303" pitchFamily="18" charset="0"/>
              </a:rPr>
              <a:t> 2014, Chick &amp; Dow 2001).</a:t>
            </a:r>
            <a:endParaRPr lang="it-IT" sz="2200" dirty="0">
              <a:latin typeface="Constantia" panose="02030602050306030303" pitchFamily="18" charset="0"/>
            </a:endParaRPr>
          </a:p>
        </p:txBody>
      </p:sp>
      <p:pic>
        <p:nvPicPr>
          <p:cNvPr id="3" name="Immagine 2"/>
          <p:cNvPicPr>
            <a:picLocks noChangeAspect="1"/>
          </p:cNvPicPr>
          <p:nvPr/>
        </p:nvPicPr>
        <p:blipFill>
          <a:blip r:embed="rId4"/>
          <a:stretch>
            <a:fillRect/>
          </a:stretch>
        </p:blipFill>
        <p:spPr>
          <a:xfrm>
            <a:off x="10464918" y="4115627"/>
            <a:ext cx="1572904" cy="1585097"/>
          </a:xfrm>
          <a:prstGeom prst="rect">
            <a:avLst/>
          </a:prstGeom>
        </p:spPr>
      </p:pic>
    </p:spTree>
    <p:extLst>
      <p:ext uri="{BB962C8B-B14F-4D97-AF65-F5344CB8AC3E}">
        <p14:creationId xmlns:p14="http://schemas.microsoft.com/office/powerpoint/2010/main" val="997561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1684" y="257549"/>
            <a:ext cx="10515600" cy="1325563"/>
          </a:xfrm>
        </p:spPr>
        <p:txBody>
          <a:bodyPr>
            <a:normAutofit/>
          </a:bodyPr>
          <a:lstStyle/>
          <a:p>
            <a:r>
              <a:rPr lang="it-IT" sz="3600" dirty="0" err="1" smtClean="0">
                <a:latin typeface="Constantia" panose="02030602050306030303" pitchFamily="18" charset="0"/>
              </a:rPr>
              <a:t>Expectations</a:t>
            </a:r>
            <a:r>
              <a:rPr lang="it-IT" sz="3600" dirty="0" smtClean="0">
                <a:latin typeface="Constantia" panose="02030602050306030303" pitchFamily="18" charset="0"/>
              </a:rPr>
              <a:t>, time and </a:t>
            </a:r>
            <a:r>
              <a:rPr lang="it-IT" sz="3600" dirty="0" err="1" smtClean="0">
                <a:latin typeface="Constantia" panose="02030602050306030303" pitchFamily="18" charset="0"/>
              </a:rPr>
              <a:t>equilibrium</a:t>
            </a:r>
            <a:r>
              <a:rPr lang="it-IT" sz="3600" dirty="0" smtClean="0">
                <a:latin typeface="Constantia" panose="02030602050306030303" pitchFamily="18" charset="0"/>
              </a:rPr>
              <a:t/>
            </a:r>
            <a:br>
              <a:rPr lang="it-IT" sz="3600" dirty="0" smtClean="0">
                <a:latin typeface="Constantia" panose="02030602050306030303" pitchFamily="18" charset="0"/>
              </a:rPr>
            </a:br>
            <a:r>
              <a:rPr lang="it-IT" sz="3600" dirty="0" smtClean="0">
                <a:latin typeface="Constantia" panose="02030602050306030303" pitchFamily="18" charset="0"/>
              </a:rPr>
              <a:t>in </a:t>
            </a:r>
            <a:r>
              <a:rPr lang="it-IT" sz="3600" i="1" dirty="0" smtClean="0">
                <a:latin typeface="Constantia" panose="02030602050306030303" pitchFamily="18" charset="0"/>
              </a:rPr>
              <a:t>The General </a:t>
            </a:r>
            <a:r>
              <a:rPr lang="it-IT" sz="3600" i="1" dirty="0" err="1" smtClean="0">
                <a:latin typeface="Constantia" panose="02030602050306030303" pitchFamily="18" charset="0"/>
              </a:rPr>
              <a:t>Theory</a:t>
            </a:r>
            <a:endParaRPr lang="it-IT" sz="3600" dirty="0">
              <a:latin typeface="Constantia" panose="02030602050306030303" pitchFamily="18" charset="0"/>
            </a:endParaRPr>
          </a:p>
        </p:txBody>
      </p:sp>
      <p:pic>
        <p:nvPicPr>
          <p:cNvPr id="6" name="Immagine 5"/>
          <p:cNvPicPr>
            <a:picLocks noChangeAspect="1"/>
          </p:cNvPicPr>
          <p:nvPr/>
        </p:nvPicPr>
        <p:blipFill>
          <a:blip r:embed="rId3"/>
          <a:stretch>
            <a:fillRect/>
          </a:stretch>
        </p:blipFill>
        <p:spPr>
          <a:xfrm>
            <a:off x="6498916" y="5968023"/>
            <a:ext cx="5458224" cy="57111"/>
          </a:xfrm>
          <a:prstGeom prst="rect">
            <a:avLst/>
          </a:prstGeom>
        </p:spPr>
      </p:pic>
      <p:sp>
        <p:nvSpPr>
          <p:cNvPr id="9" name="Segnaposto contenuto 8"/>
          <p:cNvSpPr>
            <a:spLocks noGrp="1"/>
          </p:cNvSpPr>
          <p:nvPr>
            <p:ph idx="1"/>
          </p:nvPr>
        </p:nvSpPr>
        <p:spPr>
          <a:xfrm>
            <a:off x="461684" y="1761563"/>
            <a:ext cx="10515600" cy="4639234"/>
          </a:xfrm>
        </p:spPr>
        <p:txBody>
          <a:bodyPr>
            <a:normAutofit/>
          </a:bodyPr>
          <a:lstStyle/>
          <a:p>
            <a:pPr marL="0" indent="0">
              <a:lnSpc>
                <a:spcPct val="100000"/>
              </a:lnSpc>
              <a:buNone/>
            </a:pPr>
            <a:r>
              <a:rPr lang="en-GB" sz="2200" dirty="0" smtClean="0">
                <a:latin typeface="Constantia" panose="02030602050306030303" pitchFamily="18" charset="0"/>
              </a:rPr>
              <a:t>From the </a:t>
            </a:r>
            <a:r>
              <a:rPr lang="en-GB" sz="2200" i="1" dirty="0">
                <a:latin typeface="Constantia" panose="02030602050306030303" pitchFamily="18" charset="0"/>
              </a:rPr>
              <a:t>Treatise on Money</a:t>
            </a:r>
            <a:r>
              <a:rPr lang="en-GB" sz="2200" dirty="0">
                <a:latin typeface="Constantia" panose="02030602050306030303" pitchFamily="18" charset="0"/>
              </a:rPr>
              <a:t> </a:t>
            </a:r>
            <a:r>
              <a:rPr lang="en-GB" sz="2200" dirty="0" smtClean="0">
                <a:latin typeface="Constantia" panose="02030602050306030303" pitchFamily="18" charset="0"/>
              </a:rPr>
              <a:t>to the </a:t>
            </a:r>
            <a:r>
              <a:rPr lang="en-GB" sz="2200" i="1" dirty="0" smtClean="0">
                <a:latin typeface="Constantia" panose="02030602050306030303" pitchFamily="18" charset="0"/>
              </a:rPr>
              <a:t>General Theory</a:t>
            </a:r>
            <a:r>
              <a:rPr lang="en-GB" sz="2200" dirty="0" smtClean="0">
                <a:latin typeface="Constantia" panose="02030602050306030303" pitchFamily="18" charset="0"/>
              </a:rPr>
              <a:t>: or the need to distinguish with clarity “between </a:t>
            </a:r>
            <a:r>
              <a:rPr lang="en-GB" sz="2200" b="1" dirty="0">
                <a:latin typeface="Constantia" panose="02030602050306030303" pitchFamily="18" charset="0"/>
              </a:rPr>
              <a:t>expected and realised results</a:t>
            </a:r>
            <a:r>
              <a:rPr lang="en-GB" sz="2200" dirty="0">
                <a:latin typeface="Constantia" panose="02030602050306030303" pitchFamily="18" charset="0"/>
              </a:rPr>
              <a:t>” (CW 7: 77</a:t>
            </a:r>
            <a:r>
              <a:rPr lang="en-GB" sz="2200" dirty="0" smtClean="0">
                <a:latin typeface="Constantia" panose="02030602050306030303" pitchFamily="18" charset="0"/>
              </a:rPr>
              <a:t>), expectations (“</a:t>
            </a:r>
            <a:r>
              <a:rPr lang="en-GB" sz="2200" dirty="0">
                <a:latin typeface="Constantia" panose="02030602050306030303" pitchFamily="18" charset="0"/>
              </a:rPr>
              <a:t>It is of </a:t>
            </a:r>
            <a:r>
              <a:rPr lang="en-GB" sz="2200" dirty="0" smtClean="0">
                <a:latin typeface="Constantia" panose="02030602050306030303" pitchFamily="18" charset="0"/>
              </a:rPr>
              <a:t>[their] nature” that they take “into </a:t>
            </a:r>
            <a:r>
              <a:rPr lang="en-GB" sz="2200" dirty="0">
                <a:latin typeface="Constantia" panose="02030602050306030303" pitchFamily="18" charset="0"/>
              </a:rPr>
              <a:t>account the </a:t>
            </a:r>
            <a:r>
              <a:rPr lang="en-GB" sz="2200" b="1" dirty="0">
                <a:latin typeface="Constantia" panose="02030602050306030303" pitchFamily="18" charset="0"/>
              </a:rPr>
              <a:t>time element</a:t>
            </a:r>
            <a:r>
              <a:rPr lang="en-GB" sz="2200" dirty="0">
                <a:latin typeface="Constantia" panose="02030602050306030303" pitchFamily="18" charset="0"/>
              </a:rPr>
              <a:t>” (CW 13: 512</a:t>
            </a:r>
            <a:r>
              <a:rPr lang="en-GB" sz="2200" dirty="0" smtClean="0">
                <a:latin typeface="Constantia" panose="02030602050306030303" pitchFamily="18" charset="0"/>
              </a:rPr>
              <a:t>) determining employment. </a:t>
            </a:r>
            <a:endParaRPr lang="it-IT" sz="2200" dirty="0">
              <a:latin typeface="Constantia" panose="02030602050306030303" pitchFamily="18" charset="0"/>
            </a:endParaRPr>
          </a:p>
          <a:p>
            <a:pPr marL="0" indent="0">
              <a:lnSpc>
                <a:spcPct val="110000"/>
              </a:lnSpc>
              <a:buNone/>
            </a:pPr>
            <a:r>
              <a:rPr lang="it-IT" sz="2200" b="1" dirty="0" err="1" smtClean="0">
                <a:solidFill>
                  <a:srgbClr val="FF0000"/>
                </a:solidFill>
                <a:latin typeface="Constantia" panose="02030602050306030303" pitchFamily="18" charset="0"/>
              </a:rPr>
              <a:t>Robinson’s</a:t>
            </a:r>
            <a:r>
              <a:rPr lang="it-IT" sz="2200" b="1" dirty="0" smtClean="0">
                <a:solidFill>
                  <a:srgbClr val="FF0000"/>
                </a:solidFill>
                <a:latin typeface="Constantia" panose="02030602050306030303" pitchFamily="18" charset="0"/>
              </a:rPr>
              <a:t> </a:t>
            </a:r>
            <a:r>
              <a:rPr lang="it-IT" sz="2200" dirty="0" err="1" smtClean="0">
                <a:solidFill>
                  <a:srgbClr val="FF0000"/>
                </a:solidFill>
                <a:latin typeface="Constantia" panose="02030602050306030303" pitchFamily="18" charset="0"/>
              </a:rPr>
              <a:t>historical</a:t>
            </a:r>
            <a:r>
              <a:rPr lang="it-IT" sz="2200" dirty="0" smtClean="0">
                <a:solidFill>
                  <a:srgbClr val="FF0000"/>
                </a:solidFill>
                <a:latin typeface="Constantia" panose="02030602050306030303" pitchFamily="18" charset="0"/>
              </a:rPr>
              <a:t>-time </a:t>
            </a:r>
            <a:r>
              <a:rPr lang="it-IT" sz="2200" dirty="0" err="1" smtClean="0">
                <a:solidFill>
                  <a:srgbClr val="FF0000"/>
                </a:solidFill>
                <a:latin typeface="Constantia" panose="02030602050306030303" pitchFamily="18" charset="0"/>
              </a:rPr>
              <a:t>approach</a:t>
            </a:r>
            <a:r>
              <a:rPr lang="it-IT" sz="2200" dirty="0" smtClean="0">
                <a:solidFill>
                  <a:srgbClr val="FF0000"/>
                </a:solidFill>
                <a:latin typeface="Constantia" panose="02030602050306030303" pitchFamily="18" charset="0"/>
              </a:rPr>
              <a:t> </a:t>
            </a:r>
            <a:r>
              <a:rPr lang="it-IT" sz="2200" dirty="0" err="1" smtClean="0">
                <a:solidFill>
                  <a:srgbClr val="FF0000"/>
                </a:solidFill>
                <a:latin typeface="Constantia" panose="02030602050306030303" pitchFamily="18" charset="0"/>
              </a:rPr>
              <a:t>requires</a:t>
            </a:r>
            <a:r>
              <a:rPr lang="it-IT" sz="2200" dirty="0" smtClean="0">
                <a:solidFill>
                  <a:srgbClr val="FF0000"/>
                </a:solidFill>
                <a:latin typeface="Constantia" panose="02030602050306030303" pitchFamily="18" charset="0"/>
              </a:rPr>
              <a:t> </a:t>
            </a:r>
            <a:r>
              <a:rPr lang="en-GB" sz="2200" dirty="0" smtClean="0">
                <a:solidFill>
                  <a:srgbClr val="FF0000"/>
                </a:solidFill>
                <a:latin typeface="Constantia" panose="02030602050306030303" pitchFamily="18" charset="0"/>
              </a:rPr>
              <a:t>“the </a:t>
            </a:r>
            <a:r>
              <a:rPr lang="en-GB" sz="2200" dirty="0">
                <a:solidFill>
                  <a:srgbClr val="FF0000"/>
                </a:solidFill>
                <a:latin typeface="Constantia" panose="02030602050306030303" pitchFamily="18" charset="0"/>
              </a:rPr>
              <a:t>analysis of </a:t>
            </a:r>
            <a:r>
              <a:rPr lang="en-GB" sz="2200" b="1" dirty="0">
                <a:solidFill>
                  <a:srgbClr val="FF0000"/>
                </a:solidFill>
                <a:latin typeface="Constantia" panose="02030602050306030303" pitchFamily="18" charset="0"/>
              </a:rPr>
              <a:t>disequilibrium </a:t>
            </a:r>
            <a:r>
              <a:rPr lang="en-GB" sz="2200" dirty="0">
                <a:solidFill>
                  <a:srgbClr val="FF0000"/>
                </a:solidFill>
                <a:latin typeface="Constantia" panose="02030602050306030303" pitchFamily="18" charset="0"/>
              </a:rPr>
              <a:t>states in which economic agents have </a:t>
            </a:r>
            <a:r>
              <a:rPr lang="en-GB" sz="2200" b="1" dirty="0">
                <a:solidFill>
                  <a:srgbClr val="FF0000"/>
                </a:solidFill>
                <a:latin typeface="Constantia" panose="02030602050306030303" pitchFamily="18" charset="0"/>
              </a:rPr>
              <a:t>expectations that can be falsified</a:t>
            </a:r>
            <a:r>
              <a:rPr lang="en-GB" sz="2200" dirty="0" smtClean="0">
                <a:latin typeface="Constantia" panose="02030602050306030303" pitchFamily="18" charset="0"/>
              </a:rPr>
              <a:t>” (</a:t>
            </a:r>
            <a:r>
              <a:rPr lang="en-GB" sz="2200" dirty="0" err="1" smtClean="0">
                <a:latin typeface="Constantia" panose="02030602050306030303" pitchFamily="18" charset="0"/>
              </a:rPr>
              <a:t>Dutt</a:t>
            </a:r>
            <a:r>
              <a:rPr lang="en-GB" sz="2200" dirty="0" smtClean="0">
                <a:latin typeface="Constantia" panose="02030602050306030303" pitchFamily="18" charset="0"/>
              </a:rPr>
              <a:t> </a:t>
            </a:r>
            <a:r>
              <a:rPr lang="en-GB" sz="2200" dirty="0">
                <a:latin typeface="Constantia" panose="02030602050306030303" pitchFamily="18" charset="0"/>
              </a:rPr>
              <a:t>2005: </a:t>
            </a:r>
            <a:r>
              <a:rPr lang="en-GB" sz="2200" dirty="0" smtClean="0">
                <a:latin typeface="Constantia" panose="02030602050306030303" pitchFamily="18" charset="0"/>
              </a:rPr>
              <a:t>127).</a:t>
            </a:r>
            <a:endParaRPr lang="it-IT" sz="2200" dirty="0" smtClean="0">
              <a:latin typeface="Constantia" panose="02030602050306030303" pitchFamily="18" charset="0"/>
            </a:endParaRPr>
          </a:p>
          <a:p>
            <a:pPr marL="0" indent="0">
              <a:lnSpc>
                <a:spcPct val="110000"/>
              </a:lnSpc>
              <a:buNone/>
            </a:pPr>
            <a:r>
              <a:rPr lang="it-IT" sz="2200" dirty="0" smtClean="0">
                <a:solidFill>
                  <a:srgbClr val="FF0000"/>
                </a:solidFill>
                <a:latin typeface="Constantia" panose="02030602050306030303" pitchFamily="18" charset="0"/>
              </a:rPr>
              <a:t>The </a:t>
            </a:r>
            <a:r>
              <a:rPr lang="it-IT" sz="2200" b="1" dirty="0" err="1" smtClean="0">
                <a:solidFill>
                  <a:srgbClr val="FF0000"/>
                </a:solidFill>
                <a:latin typeface="Constantia" panose="02030602050306030303" pitchFamily="18" charset="0"/>
              </a:rPr>
              <a:t>logical</a:t>
            </a:r>
            <a:r>
              <a:rPr lang="it-IT" sz="2200" b="1" dirty="0" smtClean="0">
                <a:solidFill>
                  <a:srgbClr val="FF0000"/>
                </a:solidFill>
                <a:latin typeface="Constantia" panose="02030602050306030303" pitchFamily="18" charset="0"/>
              </a:rPr>
              <a:t> </a:t>
            </a:r>
            <a:r>
              <a:rPr lang="it-IT" sz="2200" b="1" dirty="0" err="1" smtClean="0">
                <a:solidFill>
                  <a:srgbClr val="FF0000"/>
                </a:solidFill>
                <a:latin typeface="Constantia" panose="02030602050306030303" pitchFamily="18" charset="0"/>
              </a:rPr>
              <a:t>theory</a:t>
            </a:r>
            <a:r>
              <a:rPr lang="it-IT" sz="2200" b="1" dirty="0" smtClean="0">
                <a:solidFill>
                  <a:srgbClr val="FF0000"/>
                </a:solidFill>
                <a:latin typeface="Constantia" panose="02030602050306030303" pitchFamily="18" charset="0"/>
              </a:rPr>
              <a:t> of the </a:t>
            </a:r>
            <a:r>
              <a:rPr lang="it-IT" sz="2200" b="1" i="1" dirty="0" smtClean="0">
                <a:solidFill>
                  <a:srgbClr val="FF0000"/>
                </a:solidFill>
                <a:latin typeface="Constantia" panose="02030602050306030303" pitchFamily="18" charset="0"/>
              </a:rPr>
              <a:t>GT</a:t>
            </a:r>
            <a:r>
              <a:rPr lang="it-IT" sz="2200" b="1" dirty="0">
                <a:solidFill>
                  <a:srgbClr val="FF0000"/>
                </a:solidFill>
                <a:latin typeface="Constantia" panose="02030602050306030303" pitchFamily="18" charset="0"/>
              </a:rPr>
              <a:t> </a:t>
            </a:r>
            <a:r>
              <a:rPr lang="it-IT" sz="2200" dirty="0" err="1" smtClean="0">
                <a:solidFill>
                  <a:srgbClr val="FF0000"/>
                </a:solidFill>
                <a:latin typeface="Constantia" panose="02030602050306030303" pitchFamily="18" charset="0"/>
              </a:rPr>
              <a:t>presupposes</a:t>
            </a:r>
            <a:r>
              <a:rPr lang="it-IT" sz="2200" dirty="0" smtClean="0">
                <a:solidFill>
                  <a:srgbClr val="FF0000"/>
                </a:solidFill>
                <a:latin typeface="Constantia" panose="02030602050306030303" pitchFamily="18" charset="0"/>
              </a:rPr>
              <a:t> </a:t>
            </a:r>
            <a:r>
              <a:rPr lang="it-IT" sz="2200" dirty="0" err="1" smtClean="0">
                <a:solidFill>
                  <a:srgbClr val="FF0000"/>
                </a:solidFill>
                <a:latin typeface="Constantia" panose="02030602050306030303" pitchFamily="18" charset="0"/>
              </a:rPr>
              <a:t>equilibrium</a:t>
            </a:r>
            <a:r>
              <a:rPr lang="it-IT" sz="2200" dirty="0" smtClean="0">
                <a:solidFill>
                  <a:srgbClr val="FF0000"/>
                </a:solidFill>
                <a:latin typeface="Constantia" panose="02030602050306030303" pitchFamily="18" charset="0"/>
              </a:rPr>
              <a:t> (</a:t>
            </a:r>
            <a:r>
              <a:rPr lang="it-IT" sz="2200" dirty="0" err="1" smtClean="0">
                <a:solidFill>
                  <a:srgbClr val="FF0000"/>
                </a:solidFill>
                <a:latin typeface="Constantia" panose="02030602050306030303" pitchFamily="18" charset="0"/>
              </a:rPr>
              <a:t>Loasby</a:t>
            </a:r>
            <a:r>
              <a:rPr lang="it-IT" sz="2200" dirty="0" smtClean="0">
                <a:solidFill>
                  <a:srgbClr val="FF0000"/>
                </a:solidFill>
                <a:latin typeface="Constantia" panose="02030602050306030303" pitchFamily="18" charset="0"/>
              </a:rPr>
              <a:t> 1998) and </a:t>
            </a:r>
            <a:r>
              <a:rPr lang="it-IT" sz="2200" dirty="0" err="1" smtClean="0">
                <a:solidFill>
                  <a:srgbClr val="FF0000"/>
                </a:solidFill>
                <a:latin typeface="Constantia" panose="02030602050306030303" pitchFamily="18" charset="0"/>
              </a:rPr>
              <a:t>adopts</a:t>
            </a:r>
            <a:r>
              <a:rPr lang="it-IT" sz="2200" dirty="0" smtClean="0">
                <a:solidFill>
                  <a:srgbClr val="FF0000"/>
                </a:solidFill>
                <a:latin typeface="Constantia" panose="02030602050306030303" pitchFamily="18" charset="0"/>
              </a:rPr>
              <a:t> a </a:t>
            </a:r>
            <a:r>
              <a:rPr lang="en-GB" sz="2200" dirty="0" smtClean="0">
                <a:solidFill>
                  <a:srgbClr val="FF0000"/>
                </a:solidFill>
                <a:latin typeface="Constantia" panose="02030602050306030303" pitchFamily="18" charset="0"/>
              </a:rPr>
              <a:t>“</a:t>
            </a:r>
            <a:r>
              <a:rPr lang="en-GB" sz="2200" b="1" dirty="0" smtClean="0">
                <a:solidFill>
                  <a:srgbClr val="FF0000"/>
                </a:solidFill>
                <a:latin typeface="Constantia" panose="02030602050306030303" pitchFamily="18" charset="0"/>
              </a:rPr>
              <a:t>static equilibrium</a:t>
            </a:r>
            <a:r>
              <a:rPr lang="en-GB" sz="2200" dirty="0" smtClean="0">
                <a:solidFill>
                  <a:srgbClr val="FF0000"/>
                </a:solidFill>
                <a:latin typeface="Constantia" panose="02030602050306030303" pitchFamily="18" charset="0"/>
              </a:rPr>
              <a:t>” approach, short-term </a:t>
            </a:r>
            <a:r>
              <a:rPr lang="en-GB" sz="2200" dirty="0">
                <a:solidFill>
                  <a:srgbClr val="FF0000"/>
                </a:solidFill>
                <a:latin typeface="Constantia" panose="02030602050306030303" pitchFamily="18" charset="0"/>
              </a:rPr>
              <a:t>expectations being always </a:t>
            </a:r>
            <a:r>
              <a:rPr lang="en-GB" sz="2200" dirty="0" smtClean="0">
                <a:solidFill>
                  <a:srgbClr val="FF0000"/>
                </a:solidFill>
                <a:latin typeface="Constantia" panose="02030602050306030303" pitchFamily="18" charset="0"/>
              </a:rPr>
              <a:t>fulfilled;  a </a:t>
            </a:r>
            <a:r>
              <a:rPr lang="en-GB" sz="2200" dirty="0">
                <a:solidFill>
                  <a:srgbClr val="FF0000"/>
                </a:solidFill>
                <a:latin typeface="Constantia" panose="02030602050306030303" pitchFamily="18" charset="0"/>
              </a:rPr>
              <a:t>“</a:t>
            </a:r>
            <a:r>
              <a:rPr lang="en-GB" sz="2200" b="1" dirty="0">
                <a:solidFill>
                  <a:srgbClr val="FF0000"/>
                </a:solidFill>
                <a:latin typeface="Constantia" panose="02030602050306030303" pitchFamily="18" charset="0"/>
              </a:rPr>
              <a:t>regression</a:t>
            </a:r>
            <a:r>
              <a:rPr lang="en-GB" sz="2200" dirty="0">
                <a:solidFill>
                  <a:srgbClr val="FF0000"/>
                </a:solidFill>
                <a:latin typeface="Constantia" panose="02030602050306030303" pitchFamily="18" charset="0"/>
              </a:rPr>
              <a:t>” (Chick 1985: 150) with respect to the “explicitly </a:t>
            </a:r>
            <a:r>
              <a:rPr lang="en-GB" sz="2200" b="1" dirty="0">
                <a:solidFill>
                  <a:srgbClr val="FF0000"/>
                </a:solidFill>
                <a:latin typeface="Constantia" panose="02030602050306030303" pitchFamily="18" charset="0"/>
              </a:rPr>
              <a:t>dynamic method of the </a:t>
            </a:r>
            <a:r>
              <a:rPr lang="en-GB" sz="2200" b="1" i="1" dirty="0">
                <a:solidFill>
                  <a:srgbClr val="FF0000"/>
                </a:solidFill>
                <a:latin typeface="Constantia" panose="02030602050306030303" pitchFamily="18" charset="0"/>
              </a:rPr>
              <a:t>Treatise on </a:t>
            </a:r>
            <a:r>
              <a:rPr lang="en-GB" sz="2200" b="1" i="1" dirty="0" smtClean="0">
                <a:solidFill>
                  <a:srgbClr val="FF0000"/>
                </a:solidFill>
                <a:latin typeface="Constantia" panose="02030602050306030303" pitchFamily="18" charset="0"/>
              </a:rPr>
              <a:t>Money</a:t>
            </a:r>
            <a:r>
              <a:rPr lang="en-GB" sz="2200" dirty="0" smtClean="0">
                <a:solidFill>
                  <a:srgbClr val="FF0000"/>
                </a:solidFill>
                <a:latin typeface="Constantia" panose="02030602050306030303" pitchFamily="18" charset="0"/>
              </a:rPr>
              <a:t>”.</a:t>
            </a:r>
          </a:p>
        </p:txBody>
      </p:sp>
      <p:pic>
        <p:nvPicPr>
          <p:cNvPr id="5" name="Immagine 4"/>
          <p:cNvPicPr>
            <a:picLocks noChangeAspect="1"/>
          </p:cNvPicPr>
          <p:nvPr/>
        </p:nvPicPr>
        <p:blipFill>
          <a:blip r:embed="rId4"/>
          <a:stretch>
            <a:fillRect/>
          </a:stretch>
        </p:blipFill>
        <p:spPr>
          <a:xfrm>
            <a:off x="10273553" y="246055"/>
            <a:ext cx="1811710" cy="1205611"/>
          </a:xfrm>
          <a:prstGeom prst="rect">
            <a:avLst/>
          </a:prstGeom>
        </p:spPr>
      </p:pic>
    </p:spTree>
    <p:extLst>
      <p:ext uri="{BB962C8B-B14F-4D97-AF65-F5344CB8AC3E}">
        <p14:creationId xmlns:p14="http://schemas.microsoft.com/office/powerpoint/2010/main" val="3774570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3079"/>
            <a:ext cx="10515600" cy="1325563"/>
          </a:xfrm>
        </p:spPr>
        <p:txBody>
          <a:bodyPr>
            <a:normAutofit/>
          </a:bodyPr>
          <a:lstStyle/>
          <a:p>
            <a:r>
              <a:rPr lang="it-IT" sz="3600" i="1" dirty="0">
                <a:solidFill>
                  <a:srgbClr val="FF0000"/>
                </a:solidFill>
                <a:latin typeface="Constantia" panose="02030602050306030303" pitchFamily="18" charset="0"/>
              </a:rPr>
              <a:t>The General </a:t>
            </a:r>
            <a:r>
              <a:rPr lang="it-IT" sz="3600" i="1" dirty="0" err="1">
                <a:solidFill>
                  <a:srgbClr val="FF0000"/>
                </a:solidFill>
                <a:latin typeface="Constantia" panose="02030602050306030303" pitchFamily="18" charset="0"/>
              </a:rPr>
              <a:t>Theory</a:t>
            </a:r>
            <a:r>
              <a:rPr lang="it-IT" sz="3600" dirty="0">
                <a:solidFill>
                  <a:srgbClr val="FF0000"/>
                </a:solidFill>
                <a:latin typeface="Constantia" panose="02030602050306030303" pitchFamily="18" charset="0"/>
              </a:rPr>
              <a:t>: </a:t>
            </a:r>
            <a:r>
              <a:rPr lang="it-IT" sz="3600" dirty="0" smtClean="0">
                <a:solidFill>
                  <a:srgbClr val="FF0000"/>
                </a:solidFill>
                <a:latin typeface="Constantia" panose="02030602050306030303" pitchFamily="18" charset="0"/>
              </a:rPr>
              <a:t/>
            </a:r>
            <a:br>
              <a:rPr lang="it-IT" sz="3600" dirty="0" smtClean="0">
                <a:solidFill>
                  <a:srgbClr val="FF0000"/>
                </a:solidFill>
                <a:latin typeface="Constantia" panose="02030602050306030303" pitchFamily="18" charset="0"/>
              </a:rPr>
            </a:br>
            <a:r>
              <a:rPr lang="it-IT" sz="3600" dirty="0" err="1" smtClean="0">
                <a:solidFill>
                  <a:srgbClr val="FF0000"/>
                </a:solidFill>
                <a:latin typeface="Constantia" panose="02030602050306030303" pitchFamily="18" charset="0"/>
              </a:rPr>
              <a:t>fulfilled</a:t>
            </a:r>
            <a:r>
              <a:rPr lang="it-IT" sz="3600" dirty="0" smtClean="0">
                <a:solidFill>
                  <a:srgbClr val="FF0000"/>
                </a:solidFill>
                <a:latin typeface="Constantia" panose="02030602050306030303" pitchFamily="18" charset="0"/>
              </a:rPr>
              <a:t> short-</a:t>
            </a:r>
            <a:r>
              <a:rPr lang="it-IT" sz="3600" dirty="0" err="1" smtClean="0">
                <a:solidFill>
                  <a:srgbClr val="FF0000"/>
                </a:solidFill>
                <a:latin typeface="Constantia" panose="02030602050306030303" pitchFamily="18" charset="0"/>
              </a:rPr>
              <a:t>term</a:t>
            </a:r>
            <a:r>
              <a:rPr lang="it-IT" sz="3600" dirty="0" smtClean="0">
                <a:solidFill>
                  <a:srgbClr val="FF0000"/>
                </a:solidFill>
                <a:latin typeface="Constantia" panose="02030602050306030303" pitchFamily="18" charset="0"/>
              </a:rPr>
              <a:t> </a:t>
            </a:r>
            <a:r>
              <a:rPr lang="it-IT" sz="3600" dirty="0" err="1" smtClean="0">
                <a:solidFill>
                  <a:srgbClr val="FF0000"/>
                </a:solidFill>
                <a:latin typeface="Constantia" panose="02030602050306030303" pitchFamily="18" charset="0"/>
              </a:rPr>
              <a:t>expectations</a:t>
            </a:r>
            <a:r>
              <a:rPr lang="it-IT" sz="3600" dirty="0">
                <a:solidFill>
                  <a:srgbClr val="FF0000"/>
                </a:solidFill>
                <a:latin typeface="Constantia" panose="02030602050306030303" pitchFamily="18" charset="0"/>
              </a:rPr>
              <a:t>?</a:t>
            </a:r>
          </a:p>
        </p:txBody>
      </p:sp>
      <p:pic>
        <p:nvPicPr>
          <p:cNvPr id="6" name="Immagine 5"/>
          <p:cNvPicPr>
            <a:picLocks noChangeAspect="1"/>
          </p:cNvPicPr>
          <p:nvPr/>
        </p:nvPicPr>
        <p:blipFill>
          <a:blip r:embed="rId3"/>
          <a:stretch>
            <a:fillRect/>
          </a:stretch>
        </p:blipFill>
        <p:spPr>
          <a:xfrm>
            <a:off x="6498916" y="5968023"/>
            <a:ext cx="5458224" cy="57111"/>
          </a:xfrm>
          <a:prstGeom prst="rect">
            <a:avLst/>
          </a:prstGeom>
        </p:spPr>
      </p:pic>
      <p:sp>
        <p:nvSpPr>
          <p:cNvPr id="9" name="Segnaposto contenuto 8"/>
          <p:cNvSpPr>
            <a:spLocks noGrp="1"/>
          </p:cNvSpPr>
          <p:nvPr>
            <p:ph idx="1"/>
          </p:nvPr>
        </p:nvSpPr>
        <p:spPr>
          <a:xfrm>
            <a:off x="528919" y="1663971"/>
            <a:ext cx="9489141" cy="4114800"/>
          </a:xfrm>
        </p:spPr>
        <p:txBody>
          <a:bodyPr>
            <a:normAutofit/>
          </a:bodyPr>
          <a:lstStyle/>
          <a:p>
            <a:pPr marL="0" indent="0">
              <a:lnSpc>
                <a:spcPct val="110000"/>
              </a:lnSpc>
              <a:buNone/>
            </a:pPr>
            <a:r>
              <a:rPr lang="en-GB" sz="2200" b="1" dirty="0" smtClean="0">
                <a:solidFill>
                  <a:srgbClr val="FF0000"/>
                </a:solidFill>
                <a:latin typeface="Constantia" panose="02030602050306030303" pitchFamily="18" charset="0"/>
              </a:rPr>
              <a:t>No need of a “tacit</a:t>
            </a:r>
            <a:r>
              <a:rPr lang="en-GB" sz="2200" b="1" dirty="0">
                <a:solidFill>
                  <a:srgbClr val="FF0000"/>
                </a:solidFill>
                <a:latin typeface="Constantia" panose="02030602050306030303" pitchFamily="18" charset="0"/>
              </a:rPr>
              <a:t>” assumption of fulfilled </a:t>
            </a:r>
            <a:r>
              <a:rPr lang="en-GB" sz="2200" b="1" dirty="0" smtClean="0">
                <a:solidFill>
                  <a:srgbClr val="FF0000"/>
                </a:solidFill>
                <a:latin typeface="Constantia" panose="02030602050306030303" pitchFamily="18" charset="0"/>
              </a:rPr>
              <a:t>expectations</a:t>
            </a:r>
            <a:r>
              <a:rPr lang="en-GB" sz="2200" dirty="0" smtClean="0">
                <a:solidFill>
                  <a:srgbClr val="FF0000"/>
                </a:solidFill>
                <a:latin typeface="Constantia" panose="02030602050306030303" pitchFamily="18" charset="0"/>
              </a:rPr>
              <a:t>: </a:t>
            </a:r>
            <a:r>
              <a:rPr lang="en-GB" sz="2200" b="1" dirty="0" smtClean="0">
                <a:solidFill>
                  <a:srgbClr val="FF0000"/>
                </a:solidFill>
                <a:latin typeface="Constantia" panose="02030602050306030303" pitchFamily="18" charset="0"/>
              </a:rPr>
              <a:t>disappointments </a:t>
            </a:r>
            <a:r>
              <a:rPr lang="en-GB" sz="2200" dirty="0">
                <a:solidFill>
                  <a:srgbClr val="FF0000"/>
                </a:solidFill>
                <a:latin typeface="Constantia" panose="02030602050306030303" pitchFamily="18" charset="0"/>
              </a:rPr>
              <a:t>are </a:t>
            </a:r>
            <a:r>
              <a:rPr lang="en-GB" sz="2200" dirty="0" smtClean="0">
                <a:solidFill>
                  <a:srgbClr val="FF0000"/>
                </a:solidFill>
                <a:latin typeface="Constantia" panose="02030602050306030303" pitchFamily="18" charset="0"/>
              </a:rPr>
              <a:t>possible</a:t>
            </a:r>
            <a:r>
              <a:rPr lang="en-GB" sz="2200" dirty="0">
                <a:solidFill>
                  <a:srgbClr val="FF0000"/>
                </a:solidFill>
                <a:latin typeface="Constantia" panose="02030602050306030303" pitchFamily="18" charset="0"/>
              </a:rPr>
              <a:t>, but </a:t>
            </a:r>
            <a:r>
              <a:rPr lang="en-GB" sz="2200" b="1" dirty="0">
                <a:solidFill>
                  <a:srgbClr val="FF0000"/>
                </a:solidFill>
                <a:latin typeface="Constantia" panose="02030602050306030303" pitchFamily="18" charset="0"/>
              </a:rPr>
              <a:t>changes </a:t>
            </a:r>
            <a:r>
              <a:rPr lang="en-GB" sz="2200" dirty="0">
                <a:solidFill>
                  <a:srgbClr val="FF0000"/>
                </a:solidFill>
                <a:latin typeface="Constantia" panose="02030602050306030303" pitchFamily="18" charset="0"/>
              </a:rPr>
              <a:t>in the state of </a:t>
            </a:r>
            <a:r>
              <a:rPr lang="en-GB" sz="2200" b="1" dirty="0">
                <a:solidFill>
                  <a:srgbClr val="FF0000"/>
                </a:solidFill>
                <a:latin typeface="Constantia" panose="02030602050306030303" pitchFamily="18" charset="0"/>
              </a:rPr>
              <a:t>long-term expectations </a:t>
            </a:r>
            <a:r>
              <a:rPr lang="en-GB" sz="2200" dirty="0">
                <a:solidFill>
                  <a:srgbClr val="FF0000"/>
                </a:solidFill>
                <a:latin typeface="Constantia" panose="02030602050306030303" pitchFamily="18" charset="0"/>
              </a:rPr>
              <a:t>or of liquidity preference </a:t>
            </a:r>
            <a:r>
              <a:rPr lang="en-GB" sz="2200" dirty="0" smtClean="0">
                <a:solidFill>
                  <a:srgbClr val="FF0000"/>
                </a:solidFill>
                <a:latin typeface="Constantia" panose="02030602050306030303" pitchFamily="18" charset="0"/>
              </a:rPr>
              <a:t>(“</a:t>
            </a:r>
            <a:r>
              <a:rPr lang="en-GB" sz="2200" dirty="0">
                <a:solidFill>
                  <a:srgbClr val="FF0000"/>
                </a:solidFill>
                <a:latin typeface="Constantia" panose="02030602050306030303" pitchFamily="18" charset="0"/>
              </a:rPr>
              <a:t>the degree to which the value of an asset, measured in any given standard, is independent of changes in the state of expectation”, 47; see also </a:t>
            </a:r>
            <a:r>
              <a:rPr lang="en-GB" sz="2200" dirty="0" err="1">
                <a:solidFill>
                  <a:srgbClr val="FF0000"/>
                </a:solidFill>
                <a:latin typeface="Constantia" panose="02030602050306030303" pitchFamily="18" charset="0"/>
              </a:rPr>
              <a:t>Rivot</a:t>
            </a:r>
            <a:r>
              <a:rPr lang="en-GB" sz="2200" dirty="0">
                <a:solidFill>
                  <a:srgbClr val="FF0000"/>
                </a:solidFill>
                <a:latin typeface="Constantia" panose="02030602050306030303" pitchFamily="18" charset="0"/>
              </a:rPr>
              <a:t> 2013) are </a:t>
            </a:r>
            <a:r>
              <a:rPr lang="en-GB" sz="2200" b="1" dirty="0">
                <a:solidFill>
                  <a:srgbClr val="FF0000"/>
                </a:solidFill>
                <a:latin typeface="Constantia" panose="02030602050306030303" pitchFamily="18" charset="0"/>
              </a:rPr>
              <a:t>much more significant </a:t>
            </a:r>
            <a:r>
              <a:rPr lang="en-GB" sz="2200" dirty="0">
                <a:solidFill>
                  <a:srgbClr val="FF0000"/>
                </a:solidFill>
                <a:latin typeface="Constantia" panose="02030602050306030303" pitchFamily="18" charset="0"/>
              </a:rPr>
              <a:t>in the determination of employment.</a:t>
            </a:r>
            <a:endParaRPr lang="it-IT" sz="2200" dirty="0">
              <a:solidFill>
                <a:srgbClr val="FF0000"/>
              </a:solidFill>
              <a:latin typeface="Constantia" panose="02030602050306030303" pitchFamily="18" charset="0"/>
            </a:endParaRPr>
          </a:p>
        </p:txBody>
      </p:sp>
      <p:pic>
        <p:nvPicPr>
          <p:cNvPr id="3" name="Immagine 2"/>
          <p:cNvPicPr>
            <a:picLocks noChangeAspect="1"/>
          </p:cNvPicPr>
          <p:nvPr/>
        </p:nvPicPr>
        <p:blipFill>
          <a:blip r:embed="rId4"/>
          <a:stretch>
            <a:fillRect/>
          </a:stretch>
        </p:blipFill>
        <p:spPr>
          <a:xfrm>
            <a:off x="10109290" y="2483121"/>
            <a:ext cx="1847850" cy="2476500"/>
          </a:xfrm>
          <a:prstGeom prst="rect">
            <a:avLst/>
          </a:prstGeom>
        </p:spPr>
      </p:pic>
    </p:spTree>
    <p:extLst>
      <p:ext uri="{BB962C8B-B14F-4D97-AF65-F5344CB8AC3E}">
        <p14:creationId xmlns:p14="http://schemas.microsoft.com/office/powerpoint/2010/main" val="1423488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3079"/>
            <a:ext cx="10515600" cy="1131409"/>
          </a:xfrm>
        </p:spPr>
        <p:txBody>
          <a:bodyPr>
            <a:normAutofit/>
          </a:bodyPr>
          <a:lstStyle/>
          <a:p>
            <a:r>
              <a:rPr lang="it-IT" sz="3600" dirty="0" err="1" smtClean="0">
                <a:latin typeface="Constantia" panose="02030602050306030303" pitchFamily="18" charset="0"/>
              </a:rPr>
              <a:t>Irrelevance</a:t>
            </a:r>
            <a:r>
              <a:rPr lang="it-IT" sz="3600" dirty="0" smtClean="0">
                <a:latin typeface="Constantia" panose="02030602050306030303" pitchFamily="18" charset="0"/>
              </a:rPr>
              <a:t> of (</a:t>
            </a:r>
            <a:r>
              <a:rPr lang="it-IT" sz="3600" dirty="0" err="1" smtClean="0">
                <a:latin typeface="Constantia" panose="02030602050306030303" pitchFamily="18" charset="0"/>
              </a:rPr>
              <a:t>units</a:t>
            </a:r>
            <a:r>
              <a:rPr lang="it-IT" sz="3600" dirty="0" smtClean="0">
                <a:latin typeface="Constantia" panose="02030602050306030303" pitchFamily="18" charset="0"/>
              </a:rPr>
              <a:t> of) time </a:t>
            </a:r>
            <a:br>
              <a:rPr lang="it-IT" sz="3600" dirty="0" smtClean="0">
                <a:latin typeface="Constantia" panose="02030602050306030303" pitchFamily="18" charset="0"/>
              </a:rPr>
            </a:br>
            <a:r>
              <a:rPr lang="it-IT" sz="3600" dirty="0" smtClean="0">
                <a:latin typeface="Constantia" panose="02030602050306030303" pitchFamily="18" charset="0"/>
              </a:rPr>
              <a:t>in </a:t>
            </a:r>
            <a:r>
              <a:rPr lang="it-IT" sz="3600" i="1" dirty="0" smtClean="0">
                <a:latin typeface="Constantia" panose="02030602050306030303" pitchFamily="18" charset="0"/>
              </a:rPr>
              <a:t>The General </a:t>
            </a:r>
            <a:r>
              <a:rPr lang="it-IT" sz="3600" i="1" dirty="0" err="1" smtClean="0">
                <a:latin typeface="Constantia" panose="02030602050306030303" pitchFamily="18" charset="0"/>
              </a:rPr>
              <a:t>Theory</a:t>
            </a:r>
            <a:r>
              <a:rPr lang="it-IT" sz="3600" i="1" dirty="0" smtClean="0">
                <a:latin typeface="Constantia" panose="02030602050306030303" pitchFamily="18" charset="0"/>
              </a:rPr>
              <a:t>?</a:t>
            </a:r>
            <a:endParaRPr lang="it-IT" sz="3600" dirty="0">
              <a:latin typeface="Constantia" panose="02030602050306030303" pitchFamily="18" charset="0"/>
            </a:endParaRPr>
          </a:p>
        </p:txBody>
      </p:sp>
      <p:pic>
        <p:nvPicPr>
          <p:cNvPr id="6" name="Immagine 5"/>
          <p:cNvPicPr>
            <a:picLocks noChangeAspect="1"/>
          </p:cNvPicPr>
          <p:nvPr/>
        </p:nvPicPr>
        <p:blipFill>
          <a:blip r:embed="rId3"/>
          <a:stretch>
            <a:fillRect/>
          </a:stretch>
        </p:blipFill>
        <p:spPr>
          <a:xfrm>
            <a:off x="6498916" y="5968023"/>
            <a:ext cx="5458224" cy="57111"/>
          </a:xfrm>
          <a:prstGeom prst="rect">
            <a:avLst/>
          </a:prstGeom>
        </p:spPr>
      </p:pic>
      <p:sp>
        <p:nvSpPr>
          <p:cNvPr id="9" name="Segnaposto contenuto 8"/>
          <p:cNvSpPr>
            <a:spLocks noGrp="1"/>
          </p:cNvSpPr>
          <p:nvPr>
            <p:ph idx="1"/>
          </p:nvPr>
        </p:nvSpPr>
        <p:spPr>
          <a:xfrm>
            <a:off x="596154" y="1425387"/>
            <a:ext cx="9811870" cy="4724682"/>
          </a:xfrm>
        </p:spPr>
        <p:txBody>
          <a:bodyPr>
            <a:normAutofit/>
          </a:bodyPr>
          <a:lstStyle/>
          <a:p>
            <a:pPr marL="0" indent="0">
              <a:lnSpc>
                <a:spcPct val="100000"/>
              </a:lnSpc>
              <a:buNone/>
            </a:pPr>
            <a:r>
              <a:rPr lang="en-GB" sz="2200" b="1" dirty="0" smtClean="0">
                <a:latin typeface="Constantia" panose="02030602050306030303" pitchFamily="18" charset="0"/>
              </a:rPr>
              <a:t>Keynes’s</a:t>
            </a:r>
            <a:r>
              <a:rPr lang="en-GB" sz="2200" dirty="0" smtClean="0">
                <a:latin typeface="Constantia" panose="02030602050306030303" pitchFamily="18" charset="0"/>
              </a:rPr>
              <a:t> </a:t>
            </a:r>
            <a:r>
              <a:rPr lang="en-GB" sz="2200" b="1" dirty="0" smtClean="0">
                <a:latin typeface="Constantia" panose="02030602050306030303" pitchFamily="18" charset="0"/>
              </a:rPr>
              <a:t>theory</a:t>
            </a:r>
            <a:r>
              <a:rPr lang="en-GB" sz="2200" dirty="0" smtClean="0">
                <a:latin typeface="Constantia" panose="02030602050306030303" pitchFamily="18" charset="0"/>
              </a:rPr>
              <a:t> “underlines </a:t>
            </a:r>
            <a:r>
              <a:rPr lang="en-GB" sz="2200" dirty="0">
                <a:latin typeface="Constantia" panose="02030602050306030303" pitchFamily="18" charset="0"/>
              </a:rPr>
              <a:t>many features that are linked to the problem of </a:t>
            </a:r>
            <a:r>
              <a:rPr lang="en-GB" sz="2200" b="1" dirty="0">
                <a:latin typeface="Constantia" panose="02030602050306030303" pitchFamily="18" charset="0"/>
              </a:rPr>
              <a:t>uncertainty</a:t>
            </a:r>
            <a:r>
              <a:rPr lang="en-GB" sz="2200" dirty="0">
                <a:latin typeface="Constantia" panose="02030602050306030303" pitchFamily="18" charset="0"/>
              </a:rPr>
              <a:t> and focuses on an object that is definitely ‘</a:t>
            </a:r>
            <a:r>
              <a:rPr lang="en-GB" sz="2200" b="1" dirty="0">
                <a:latin typeface="Constantia" panose="02030602050306030303" pitchFamily="18" charset="0"/>
              </a:rPr>
              <a:t>in time</a:t>
            </a:r>
            <a:r>
              <a:rPr lang="en-GB" sz="2200" dirty="0" smtClean="0">
                <a:latin typeface="Constantia" panose="02030602050306030303" pitchFamily="18" charset="0"/>
              </a:rPr>
              <a:t>’, </a:t>
            </a:r>
            <a:r>
              <a:rPr lang="en-GB" sz="2200" dirty="0">
                <a:latin typeface="Constantia" panose="02030602050306030303" pitchFamily="18" charset="0"/>
              </a:rPr>
              <a:t>but </a:t>
            </a:r>
            <a:r>
              <a:rPr lang="en-GB" sz="2200" b="1" dirty="0" smtClean="0">
                <a:latin typeface="Constantia" panose="02030602050306030303" pitchFamily="18" charset="0"/>
              </a:rPr>
              <a:t>lacks </a:t>
            </a:r>
            <a:r>
              <a:rPr lang="en-GB" sz="2200" b="1" dirty="0">
                <a:latin typeface="Constantia" panose="02030602050306030303" pitchFamily="18" charset="0"/>
              </a:rPr>
              <a:t>analytical relations to account for </a:t>
            </a:r>
            <a:r>
              <a:rPr lang="en-GB" sz="2200" b="1" dirty="0" smtClean="0">
                <a:latin typeface="Constantia" panose="02030602050306030303" pitchFamily="18" charset="0"/>
              </a:rPr>
              <a:t>uncertainty”</a:t>
            </a:r>
            <a:r>
              <a:rPr lang="en-GB" sz="2200" dirty="0" smtClean="0">
                <a:latin typeface="Constantia" panose="02030602050306030303" pitchFamily="18" charset="0"/>
              </a:rPr>
              <a:t>, </a:t>
            </a:r>
            <a:r>
              <a:rPr lang="en-GB" sz="2200" dirty="0">
                <a:latin typeface="Constantia" panose="02030602050306030303" pitchFamily="18" charset="0"/>
              </a:rPr>
              <a:t>relations </a:t>
            </a:r>
            <a:r>
              <a:rPr lang="en-GB" sz="2200" dirty="0" smtClean="0">
                <a:latin typeface="Constantia" panose="02030602050306030303" pitchFamily="18" charset="0"/>
              </a:rPr>
              <a:t>(e.g. adjustment towards equality of saving and investment) that </a:t>
            </a:r>
            <a:r>
              <a:rPr lang="en-GB" sz="2200" dirty="0">
                <a:latin typeface="Constantia" panose="02030602050306030303" pitchFamily="18" charset="0"/>
              </a:rPr>
              <a:t>“are </a:t>
            </a:r>
            <a:r>
              <a:rPr lang="en-GB" sz="2200" b="1" dirty="0">
                <a:latin typeface="Constantia" panose="02030602050306030303" pitchFamily="18" charset="0"/>
              </a:rPr>
              <a:t>framed in ‘historical time’</a:t>
            </a:r>
            <a:r>
              <a:rPr lang="en-GB" sz="2200" dirty="0">
                <a:latin typeface="Constantia" panose="02030602050306030303" pitchFamily="18" charset="0"/>
              </a:rPr>
              <a:t>” (Termini </a:t>
            </a:r>
            <a:r>
              <a:rPr lang="en-GB" sz="2200" dirty="0" smtClean="0">
                <a:latin typeface="Constantia" panose="02030602050306030303" pitchFamily="18" charset="0"/>
              </a:rPr>
              <a:t>1981</a:t>
            </a:r>
            <a:r>
              <a:rPr lang="en-GB" sz="2200" dirty="0">
                <a:latin typeface="Constantia" panose="02030602050306030303" pitchFamily="18" charset="0"/>
              </a:rPr>
              <a:t>: 74, n. </a:t>
            </a:r>
            <a:r>
              <a:rPr lang="en-GB" sz="2200" dirty="0" smtClean="0">
                <a:latin typeface="Constantia" panose="02030602050306030303" pitchFamily="18" charset="0"/>
              </a:rPr>
              <a:t>42; 64</a:t>
            </a:r>
            <a:r>
              <a:rPr lang="en-GB" sz="2200" dirty="0">
                <a:latin typeface="Constantia" panose="02030602050306030303" pitchFamily="18" charset="0"/>
              </a:rPr>
              <a:t>; Shackle </a:t>
            </a:r>
            <a:r>
              <a:rPr lang="en-GB" sz="2200" dirty="0" smtClean="0">
                <a:latin typeface="Constantia" panose="02030602050306030303" pitchFamily="18" charset="0"/>
              </a:rPr>
              <a:t>1967). </a:t>
            </a:r>
          </a:p>
          <a:p>
            <a:pPr marL="0" indent="0">
              <a:lnSpc>
                <a:spcPct val="100000"/>
              </a:lnSpc>
              <a:buNone/>
            </a:pPr>
            <a:r>
              <a:rPr lang="en-GB" sz="2200" b="1" i="1" dirty="0">
                <a:solidFill>
                  <a:srgbClr val="FF0000"/>
                </a:solidFill>
                <a:latin typeface="Constantia" panose="02030602050306030303" pitchFamily="18" charset="0"/>
              </a:rPr>
              <a:t>“The unit of time is irrelevant</a:t>
            </a:r>
            <a:r>
              <a:rPr lang="en-GB" sz="2200" dirty="0">
                <a:solidFill>
                  <a:srgbClr val="FF0000"/>
                </a:solidFill>
                <a:latin typeface="Constantia" panose="02030602050306030303" pitchFamily="18" charset="0"/>
              </a:rPr>
              <a:t> for the analytical purpose of the logical time scheme</a:t>
            </a:r>
            <a:r>
              <a:rPr lang="en-GB" sz="2200" dirty="0" smtClean="0">
                <a:solidFill>
                  <a:srgbClr val="FF0000"/>
                </a:solidFill>
                <a:latin typeface="Constantia" panose="02030602050306030303" pitchFamily="18" charset="0"/>
              </a:rPr>
              <a:t>” (Termini 1981: 64). </a:t>
            </a:r>
          </a:p>
          <a:p>
            <a:pPr marL="0" indent="0">
              <a:lnSpc>
                <a:spcPct val="100000"/>
              </a:lnSpc>
              <a:buNone/>
            </a:pPr>
            <a:r>
              <a:rPr lang="en-GB" sz="2200" dirty="0" smtClean="0">
                <a:solidFill>
                  <a:srgbClr val="FF0000"/>
                </a:solidFill>
                <a:latin typeface="Constantia" panose="02030602050306030303" pitchFamily="18" charset="0"/>
              </a:rPr>
              <a:t>But </a:t>
            </a:r>
            <a:r>
              <a:rPr lang="en-GB" sz="2200" b="1" dirty="0" smtClean="0">
                <a:solidFill>
                  <a:srgbClr val="FF0000"/>
                </a:solidFill>
                <a:latin typeface="Constantia" panose="02030602050306030303" pitchFamily="18" charset="0"/>
              </a:rPr>
              <a:t>Chapter </a:t>
            </a:r>
            <a:r>
              <a:rPr lang="en-GB" sz="2200" b="1" dirty="0">
                <a:solidFill>
                  <a:srgbClr val="FF0000"/>
                </a:solidFill>
                <a:latin typeface="Constantia" panose="02030602050306030303" pitchFamily="18" charset="0"/>
              </a:rPr>
              <a:t>4 </a:t>
            </a:r>
            <a:r>
              <a:rPr lang="en-GB" sz="2200" dirty="0">
                <a:solidFill>
                  <a:srgbClr val="FF0000"/>
                </a:solidFill>
                <a:latin typeface="Constantia" panose="02030602050306030303" pitchFamily="18" charset="0"/>
              </a:rPr>
              <a:t>of the </a:t>
            </a:r>
            <a:r>
              <a:rPr lang="en-GB" sz="2200" i="1" dirty="0" smtClean="0">
                <a:solidFill>
                  <a:srgbClr val="FF0000"/>
                </a:solidFill>
                <a:latin typeface="Constantia" panose="02030602050306030303" pitchFamily="18" charset="0"/>
              </a:rPr>
              <a:t>GT</a:t>
            </a:r>
            <a:r>
              <a:rPr lang="en-GB" sz="2200" dirty="0" smtClean="0">
                <a:solidFill>
                  <a:srgbClr val="FF0000"/>
                </a:solidFill>
                <a:latin typeface="Constantia" panose="02030602050306030303" pitchFamily="18" charset="0"/>
              </a:rPr>
              <a:t> addresses “one </a:t>
            </a:r>
            <a:r>
              <a:rPr lang="en-GB" sz="2200" dirty="0">
                <a:solidFill>
                  <a:srgbClr val="FF0000"/>
                </a:solidFill>
                <a:latin typeface="Constantia" panose="02030602050306030303" pitchFamily="18" charset="0"/>
              </a:rPr>
              <a:t>of the three perplexities which most impeded </a:t>
            </a:r>
            <a:r>
              <a:rPr lang="en-GB" sz="2200" dirty="0" smtClean="0">
                <a:solidFill>
                  <a:srgbClr val="FF0000"/>
                </a:solidFill>
                <a:latin typeface="Constantia" panose="02030602050306030303" pitchFamily="18" charset="0"/>
              </a:rPr>
              <a:t>[Keynes’s] progress </a:t>
            </a:r>
            <a:r>
              <a:rPr lang="en-GB" sz="2200" dirty="0">
                <a:solidFill>
                  <a:srgbClr val="FF0000"/>
                </a:solidFill>
                <a:latin typeface="Constantia" panose="02030602050306030303" pitchFamily="18" charset="0"/>
              </a:rPr>
              <a:t>in writing this book” (ibid</a:t>
            </a:r>
            <a:r>
              <a:rPr lang="en-GB" sz="2200" dirty="0" smtClean="0">
                <a:solidFill>
                  <a:srgbClr val="FF0000"/>
                </a:solidFill>
                <a:latin typeface="Constantia" panose="02030602050306030303" pitchFamily="18" charset="0"/>
              </a:rPr>
              <a:t>.): the </a:t>
            </a:r>
            <a:r>
              <a:rPr lang="en-GB" sz="2200" dirty="0">
                <a:solidFill>
                  <a:srgbClr val="FF0000"/>
                </a:solidFill>
                <a:latin typeface="Constantia" panose="02030602050306030303" pitchFamily="18" charset="0"/>
              </a:rPr>
              <a:t>impossibility to find a </a:t>
            </a:r>
            <a:r>
              <a:rPr lang="en-GB" sz="2200" b="1" dirty="0">
                <a:solidFill>
                  <a:srgbClr val="FF0000"/>
                </a:solidFill>
                <a:latin typeface="Constantia" panose="02030602050306030303" pitchFamily="18" charset="0"/>
              </a:rPr>
              <a:t>common unit </a:t>
            </a:r>
            <a:r>
              <a:rPr lang="en-GB" sz="2200" dirty="0" smtClean="0">
                <a:solidFill>
                  <a:srgbClr val="FF0000"/>
                </a:solidFill>
                <a:latin typeface="Constantia" panose="02030602050306030303" pitchFamily="18" charset="0"/>
              </a:rPr>
              <a:t>for </a:t>
            </a:r>
            <a:r>
              <a:rPr lang="en-GB" sz="2200" b="1" dirty="0" smtClean="0">
                <a:solidFill>
                  <a:srgbClr val="FF0000"/>
                </a:solidFill>
                <a:latin typeface="Constantia" panose="02030602050306030303" pitchFamily="18" charset="0"/>
              </a:rPr>
              <a:t>complex </a:t>
            </a:r>
            <a:r>
              <a:rPr lang="en-GB" sz="2200" b="1" dirty="0">
                <a:solidFill>
                  <a:srgbClr val="FF0000"/>
                </a:solidFill>
                <a:latin typeface="Constantia" panose="02030602050306030303" pitchFamily="18" charset="0"/>
              </a:rPr>
              <a:t>aggregate </a:t>
            </a:r>
            <a:r>
              <a:rPr lang="en-GB" sz="2200" b="1" dirty="0" smtClean="0">
                <a:solidFill>
                  <a:srgbClr val="FF0000"/>
                </a:solidFill>
                <a:latin typeface="Constantia" panose="02030602050306030303" pitchFamily="18" charset="0"/>
              </a:rPr>
              <a:t>magnitudes, </a:t>
            </a:r>
            <a:r>
              <a:rPr lang="en-GB" sz="2200" dirty="0" smtClean="0">
                <a:solidFill>
                  <a:srgbClr val="FF0000"/>
                </a:solidFill>
                <a:latin typeface="Constantia" panose="02030602050306030303" pitchFamily="18" charset="0"/>
              </a:rPr>
              <a:t>in </a:t>
            </a:r>
            <a:r>
              <a:rPr lang="en-GB" sz="2200" dirty="0">
                <a:solidFill>
                  <a:srgbClr val="FF0000"/>
                </a:solidFill>
                <a:latin typeface="Constantia" panose="02030602050306030303" pitchFamily="18" charset="0"/>
              </a:rPr>
              <a:t>which all relations relative to the quantity under consideration (however quantitative) can be expressed, so as to make </a:t>
            </a:r>
            <a:r>
              <a:rPr lang="en-GB" sz="2200" b="1" dirty="0">
                <a:solidFill>
                  <a:srgbClr val="FF0000"/>
                </a:solidFill>
                <a:latin typeface="Constantia" panose="02030602050306030303" pitchFamily="18" charset="0"/>
              </a:rPr>
              <a:t>numerical comparison </a:t>
            </a:r>
            <a:r>
              <a:rPr lang="en-GB" sz="2200" dirty="0">
                <a:solidFill>
                  <a:srgbClr val="FF0000"/>
                </a:solidFill>
                <a:latin typeface="Constantia" panose="02030602050306030303" pitchFamily="18" charset="0"/>
              </a:rPr>
              <a:t>possible. </a:t>
            </a:r>
            <a:r>
              <a:rPr lang="en-GB" sz="2200" dirty="0" smtClean="0">
                <a:solidFill>
                  <a:srgbClr val="FF0000"/>
                </a:solidFill>
                <a:latin typeface="Constantia" panose="02030602050306030303" pitchFamily="18" charset="0"/>
              </a:rPr>
              <a:t> </a:t>
            </a:r>
            <a:endParaRPr lang="en-GB" sz="2200" dirty="0">
              <a:solidFill>
                <a:srgbClr val="FF0000"/>
              </a:solidFill>
              <a:latin typeface="Constantia" panose="02030602050306030303" pitchFamily="18" charset="0"/>
            </a:endParaRPr>
          </a:p>
        </p:txBody>
      </p:sp>
      <p:pic>
        <p:nvPicPr>
          <p:cNvPr id="4" name="Immagine 3"/>
          <p:cNvPicPr>
            <a:picLocks noChangeAspect="1"/>
          </p:cNvPicPr>
          <p:nvPr/>
        </p:nvPicPr>
        <p:blipFill>
          <a:blip r:embed="rId4"/>
          <a:stretch>
            <a:fillRect/>
          </a:stretch>
        </p:blipFill>
        <p:spPr>
          <a:xfrm rot="5400000">
            <a:off x="8813596" y="2563270"/>
            <a:ext cx="4727677" cy="1296776"/>
          </a:xfrm>
          <a:prstGeom prst="rect">
            <a:avLst/>
          </a:prstGeom>
        </p:spPr>
      </p:pic>
    </p:spTree>
    <p:extLst>
      <p:ext uri="{BB962C8B-B14F-4D97-AF65-F5344CB8AC3E}">
        <p14:creationId xmlns:p14="http://schemas.microsoft.com/office/powerpoint/2010/main" val="1503230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4438" y="299197"/>
            <a:ext cx="10515600" cy="1325563"/>
          </a:xfrm>
        </p:spPr>
        <p:txBody>
          <a:bodyPr>
            <a:normAutofit/>
          </a:bodyPr>
          <a:lstStyle/>
          <a:p>
            <a:r>
              <a:rPr lang="it-IT" sz="3600" dirty="0" err="1" smtClean="0">
                <a:latin typeface="Constantia" panose="02030602050306030303" pitchFamily="18" charset="0"/>
              </a:rPr>
              <a:t>Incommensurability</a:t>
            </a:r>
            <a:r>
              <a:rPr lang="it-IT" sz="3600" dirty="0" smtClean="0">
                <a:latin typeface="Constantia" panose="02030602050306030303" pitchFamily="18" charset="0"/>
              </a:rPr>
              <a:t> of </a:t>
            </a:r>
            <a:br>
              <a:rPr lang="it-IT" sz="3600" dirty="0" smtClean="0">
                <a:latin typeface="Constantia" panose="02030602050306030303" pitchFamily="18" charset="0"/>
              </a:rPr>
            </a:br>
            <a:r>
              <a:rPr lang="it-IT" sz="3600" dirty="0" err="1" smtClean="0">
                <a:latin typeface="Constantia" panose="02030602050306030303" pitchFamily="18" charset="0"/>
              </a:rPr>
              <a:t>complex</a:t>
            </a:r>
            <a:r>
              <a:rPr lang="it-IT" sz="3600" dirty="0" smtClean="0">
                <a:latin typeface="Constantia" panose="02030602050306030303" pitchFamily="18" charset="0"/>
              </a:rPr>
              <a:t> </a:t>
            </a:r>
            <a:r>
              <a:rPr lang="it-IT" sz="3600" dirty="0" err="1" smtClean="0">
                <a:latin typeface="Constantia" panose="02030602050306030303" pitchFamily="18" charset="0"/>
              </a:rPr>
              <a:t>magnitudes</a:t>
            </a:r>
            <a:endParaRPr lang="it-IT" sz="3600" dirty="0">
              <a:latin typeface="Constantia" panose="02030602050306030303" pitchFamily="18" charset="0"/>
            </a:endParaRPr>
          </a:p>
        </p:txBody>
      </p:sp>
      <p:pic>
        <p:nvPicPr>
          <p:cNvPr id="6" name="Immagine 5"/>
          <p:cNvPicPr>
            <a:picLocks noChangeAspect="1"/>
          </p:cNvPicPr>
          <p:nvPr/>
        </p:nvPicPr>
        <p:blipFill>
          <a:blip r:embed="rId3"/>
          <a:stretch>
            <a:fillRect/>
          </a:stretch>
        </p:blipFill>
        <p:spPr>
          <a:xfrm>
            <a:off x="6498916" y="5968023"/>
            <a:ext cx="5458224" cy="57111"/>
          </a:xfrm>
          <a:prstGeom prst="rect">
            <a:avLst/>
          </a:prstGeom>
        </p:spPr>
      </p:pic>
      <p:sp>
        <p:nvSpPr>
          <p:cNvPr id="9" name="Segnaposto contenuto 8"/>
          <p:cNvSpPr>
            <a:spLocks noGrp="1"/>
          </p:cNvSpPr>
          <p:nvPr>
            <p:ph idx="1"/>
          </p:nvPr>
        </p:nvSpPr>
        <p:spPr>
          <a:xfrm>
            <a:off x="571373" y="2090947"/>
            <a:ext cx="10428321" cy="4122533"/>
          </a:xfrm>
        </p:spPr>
        <p:txBody>
          <a:bodyPr>
            <a:normAutofit/>
          </a:bodyPr>
          <a:lstStyle/>
          <a:p>
            <a:pPr marL="0" indent="0">
              <a:lnSpc>
                <a:spcPct val="100000"/>
              </a:lnSpc>
              <a:buNone/>
            </a:pPr>
            <a:r>
              <a:rPr lang="en-GB" sz="2200" dirty="0" smtClean="0">
                <a:solidFill>
                  <a:srgbClr val="FF0000"/>
                </a:solidFill>
                <a:latin typeface="Constantia" panose="02030602050306030303" pitchFamily="18" charset="0"/>
              </a:rPr>
              <a:t>Keynes does not find </a:t>
            </a:r>
            <a:r>
              <a:rPr lang="en-GB" sz="2200" b="1" dirty="0">
                <a:solidFill>
                  <a:srgbClr val="FF0000"/>
                </a:solidFill>
                <a:latin typeface="Constantia" panose="02030602050306030303" pitchFamily="18" charset="0"/>
              </a:rPr>
              <a:t>a</a:t>
            </a:r>
            <a:r>
              <a:rPr lang="en-GB" sz="2200" b="1" dirty="0" smtClean="0">
                <a:solidFill>
                  <a:srgbClr val="FF0000"/>
                </a:solidFill>
                <a:latin typeface="Constantia" panose="02030602050306030303" pitchFamily="18" charset="0"/>
              </a:rPr>
              <a:t> proxy </a:t>
            </a:r>
            <a:r>
              <a:rPr lang="en-GB" sz="2200" b="1" dirty="0">
                <a:solidFill>
                  <a:srgbClr val="FF0000"/>
                </a:solidFill>
                <a:latin typeface="Constantia" panose="02030602050306030303" pitchFamily="18" charset="0"/>
              </a:rPr>
              <a:t>for </a:t>
            </a:r>
            <a:r>
              <a:rPr lang="en-GB" sz="2200" b="1" dirty="0" smtClean="0">
                <a:solidFill>
                  <a:srgbClr val="FF0000"/>
                </a:solidFill>
                <a:latin typeface="Constantia" panose="02030602050306030303" pitchFamily="18" charset="0"/>
              </a:rPr>
              <a:t>real </a:t>
            </a:r>
            <a:r>
              <a:rPr lang="en-GB" sz="2200" b="1" dirty="0">
                <a:solidFill>
                  <a:srgbClr val="FF0000"/>
                </a:solidFill>
                <a:latin typeface="Constantia" panose="02030602050306030303" pitchFamily="18" charset="0"/>
              </a:rPr>
              <a:t>output </a:t>
            </a:r>
            <a:r>
              <a:rPr lang="en-GB" sz="2200" dirty="0" smtClean="0">
                <a:solidFill>
                  <a:srgbClr val="FF0000"/>
                </a:solidFill>
                <a:latin typeface="Constantia" panose="02030602050306030303" pitchFamily="18" charset="0"/>
              </a:rPr>
              <a:t>by means of deflating the output value by </a:t>
            </a:r>
            <a:r>
              <a:rPr lang="en-GB" sz="2200" b="1" dirty="0" smtClean="0">
                <a:solidFill>
                  <a:srgbClr val="FF0000"/>
                </a:solidFill>
                <a:latin typeface="Constantia" panose="02030602050306030303" pitchFamily="18" charset="0"/>
              </a:rPr>
              <a:t>the </a:t>
            </a:r>
            <a:r>
              <a:rPr lang="en-GB" sz="2200" b="1" dirty="0">
                <a:solidFill>
                  <a:srgbClr val="FF0000"/>
                </a:solidFill>
                <a:latin typeface="Constantia" panose="02030602050306030303" pitchFamily="18" charset="0"/>
              </a:rPr>
              <a:t>general price </a:t>
            </a:r>
            <a:r>
              <a:rPr lang="en-GB" sz="2200" b="1" dirty="0" smtClean="0">
                <a:solidFill>
                  <a:srgbClr val="FF0000"/>
                </a:solidFill>
                <a:latin typeface="Constantia" panose="02030602050306030303" pitchFamily="18" charset="0"/>
              </a:rPr>
              <a:t>level: </a:t>
            </a:r>
            <a:r>
              <a:rPr lang="en-GB" sz="2200" dirty="0" smtClean="0">
                <a:solidFill>
                  <a:srgbClr val="FF0000"/>
                </a:solidFill>
                <a:latin typeface="Constantia" panose="02030602050306030303" pitchFamily="18" charset="0"/>
              </a:rPr>
              <a:t>he rather opts for the </a:t>
            </a:r>
            <a:r>
              <a:rPr lang="en-GB" sz="2200" b="1" dirty="0">
                <a:solidFill>
                  <a:srgbClr val="FF0000"/>
                </a:solidFill>
                <a:latin typeface="Constantia" panose="02030602050306030303" pitchFamily="18" charset="0"/>
              </a:rPr>
              <a:t>quantity of </a:t>
            </a:r>
            <a:r>
              <a:rPr lang="en-GB" sz="2200" b="1" dirty="0" smtClean="0">
                <a:solidFill>
                  <a:srgbClr val="FF0000"/>
                </a:solidFill>
                <a:latin typeface="Constantia" panose="02030602050306030303" pitchFamily="18" charset="0"/>
              </a:rPr>
              <a:t>employment </a:t>
            </a:r>
            <a:r>
              <a:rPr lang="en-GB" sz="2200" dirty="0" smtClean="0">
                <a:solidFill>
                  <a:srgbClr val="FF0000"/>
                </a:solidFill>
                <a:latin typeface="Constantia" panose="02030602050306030303" pitchFamily="18" charset="0"/>
              </a:rPr>
              <a:t>– the </a:t>
            </a:r>
            <a:r>
              <a:rPr lang="en-GB" sz="2200" dirty="0">
                <a:solidFill>
                  <a:srgbClr val="FF0000"/>
                </a:solidFill>
                <a:latin typeface="Constantia" panose="02030602050306030303" pitchFamily="18" charset="0"/>
              </a:rPr>
              <a:t>two </a:t>
            </a:r>
            <a:r>
              <a:rPr lang="en-GB" sz="2200" dirty="0" smtClean="0">
                <a:solidFill>
                  <a:srgbClr val="FF0000"/>
                </a:solidFill>
                <a:latin typeface="Constantia" panose="02030602050306030303" pitchFamily="18" charset="0"/>
              </a:rPr>
              <a:t>being “presumed </a:t>
            </a:r>
            <a:r>
              <a:rPr lang="en-GB" sz="2200" dirty="0">
                <a:solidFill>
                  <a:srgbClr val="FF0000"/>
                </a:solidFill>
                <a:latin typeface="Constantia" panose="02030602050306030303" pitchFamily="18" charset="0"/>
              </a:rPr>
              <a:t>to increase and decrease together, though not in a definite numerical proportion” </a:t>
            </a:r>
            <a:r>
              <a:rPr lang="en-GB" sz="2200" dirty="0" smtClean="0">
                <a:latin typeface="Constantia" panose="02030602050306030303" pitchFamily="18" charset="0"/>
              </a:rPr>
              <a:t>(CW 7: 41) –, which he then defines by means of money-wages.</a:t>
            </a:r>
          </a:p>
          <a:p>
            <a:pPr marL="0" indent="0">
              <a:lnSpc>
                <a:spcPct val="100000"/>
              </a:lnSpc>
              <a:buNone/>
            </a:pPr>
            <a:r>
              <a:rPr lang="en-GB" sz="2200" dirty="0" smtClean="0">
                <a:solidFill>
                  <a:srgbClr val="FF0000"/>
                </a:solidFill>
                <a:latin typeface="Constantia" panose="02030602050306030303" pitchFamily="18" charset="0"/>
              </a:rPr>
              <a:t>A tradition that dates back to the </a:t>
            </a:r>
            <a:r>
              <a:rPr lang="en-GB" sz="2200" b="1" i="1" dirty="0" smtClean="0">
                <a:solidFill>
                  <a:srgbClr val="FF0000"/>
                </a:solidFill>
                <a:latin typeface="Constantia" panose="02030602050306030303" pitchFamily="18" charset="0"/>
              </a:rPr>
              <a:t>Treatise on Probability</a:t>
            </a:r>
            <a:r>
              <a:rPr lang="en-GB" sz="2200" b="1" dirty="0" smtClean="0">
                <a:solidFill>
                  <a:srgbClr val="FF0000"/>
                </a:solidFill>
                <a:latin typeface="Constantia" panose="02030602050306030303" pitchFamily="18" charset="0"/>
              </a:rPr>
              <a:t> </a:t>
            </a:r>
            <a:r>
              <a:rPr lang="en-GB" sz="2200" dirty="0" smtClean="0">
                <a:solidFill>
                  <a:srgbClr val="FF0000"/>
                </a:solidFill>
                <a:latin typeface="Constantia" panose="02030602050306030303" pitchFamily="18" charset="0"/>
              </a:rPr>
              <a:t>(early version, 1907) – different kinds of </a:t>
            </a:r>
            <a:r>
              <a:rPr lang="en-GB" sz="2200" b="1" dirty="0" smtClean="0">
                <a:solidFill>
                  <a:srgbClr val="FF0000"/>
                </a:solidFill>
                <a:latin typeface="Constantia" panose="02030602050306030303" pitchFamily="18" charset="0"/>
              </a:rPr>
              <a:t>probability</a:t>
            </a:r>
            <a:r>
              <a:rPr lang="en-GB" sz="2200" dirty="0" smtClean="0">
                <a:solidFill>
                  <a:srgbClr val="FF0000"/>
                </a:solidFill>
                <a:latin typeface="Constantia" panose="02030602050306030303" pitchFamily="18" charset="0"/>
              </a:rPr>
              <a:t> impeding numerical comparison and conventional measurement -, and continues with </a:t>
            </a:r>
            <a:r>
              <a:rPr lang="en-GB" sz="2200" b="1" dirty="0" smtClean="0">
                <a:solidFill>
                  <a:srgbClr val="FF0000"/>
                </a:solidFill>
                <a:latin typeface="Constantia" panose="02030602050306030303" pitchFamily="18" charset="0"/>
              </a:rPr>
              <a:t>index numbers </a:t>
            </a:r>
            <a:r>
              <a:rPr lang="en-GB" sz="2200" dirty="0" smtClean="0">
                <a:solidFill>
                  <a:srgbClr val="FF0000"/>
                </a:solidFill>
                <a:latin typeface="Constantia" panose="02030602050306030303" pitchFamily="18" charset="0"/>
              </a:rPr>
              <a:t>(1909) – highlighting the intrinsic incommensurability of the </a:t>
            </a:r>
            <a:r>
              <a:rPr lang="en-GB" sz="2200" b="1" dirty="0" smtClean="0">
                <a:solidFill>
                  <a:srgbClr val="FF0000"/>
                </a:solidFill>
                <a:latin typeface="Constantia" panose="02030602050306030303" pitchFamily="18" charset="0"/>
              </a:rPr>
              <a:t>general price level</a:t>
            </a:r>
            <a:r>
              <a:rPr lang="en-GB" sz="2200" dirty="0" smtClean="0">
                <a:solidFill>
                  <a:srgbClr val="FF0000"/>
                </a:solidFill>
                <a:latin typeface="Constantia" panose="02030602050306030303" pitchFamily="18" charset="0"/>
              </a:rPr>
              <a:t>, then touched upon in the </a:t>
            </a:r>
            <a:r>
              <a:rPr lang="en-GB" sz="2200" b="1" i="1" dirty="0" smtClean="0">
                <a:solidFill>
                  <a:srgbClr val="FF0000"/>
                </a:solidFill>
                <a:latin typeface="Constantia" panose="02030602050306030303" pitchFamily="18" charset="0"/>
              </a:rPr>
              <a:t>Treatise on Money</a:t>
            </a:r>
            <a:r>
              <a:rPr lang="en-GB" sz="2200" dirty="0">
                <a:solidFill>
                  <a:srgbClr val="FF0000"/>
                </a:solidFill>
                <a:latin typeface="Constantia" panose="02030602050306030303" pitchFamily="18" charset="0"/>
              </a:rPr>
              <a:t> </a:t>
            </a:r>
            <a:r>
              <a:rPr lang="en-GB" sz="2200" dirty="0" smtClean="0">
                <a:solidFill>
                  <a:srgbClr val="FF0000"/>
                </a:solidFill>
                <a:latin typeface="Constantia" panose="02030602050306030303" pitchFamily="18" charset="0"/>
              </a:rPr>
              <a:t>(where complex magnitudes are described as multidimensional</a:t>
            </a:r>
            <a:r>
              <a:rPr lang="en-GB" sz="2200" dirty="0" smtClean="0">
                <a:latin typeface="Constantia" panose="02030602050306030303" pitchFamily="18" charset="0"/>
              </a:rPr>
              <a:t>).  </a:t>
            </a:r>
            <a:endParaRPr lang="en-GB" sz="2200" i="1" dirty="0" smtClean="0">
              <a:latin typeface="Constantia" panose="02030602050306030303" pitchFamily="18" charset="0"/>
            </a:endParaRPr>
          </a:p>
        </p:txBody>
      </p:sp>
      <p:pic>
        <p:nvPicPr>
          <p:cNvPr id="4" name="Immagine 3"/>
          <p:cNvPicPr>
            <a:picLocks noChangeAspect="1"/>
          </p:cNvPicPr>
          <p:nvPr/>
        </p:nvPicPr>
        <p:blipFill>
          <a:blip r:embed="rId4"/>
          <a:stretch>
            <a:fillRect/>
          </a:stretch>
        </p:blipFill>
        <p:spPr>
          <a:xfrm>
            <a:off x="6306671" y="216295"/>
            <a:ext cx="2553238" cy="1766987"/>
          </a:xfrm>
          <a:prstGeom prst="rect">
            <a:avLst/>
          </a:prstGeom>
        </p:spPr>
      </p:pic>
    </p:spTree>
    <p:extLst>
      <p:ext uri="{BB962C8B-B14F-4D97-AF65-F5344CB8AC3E}">
        <p14:creationId xmlns:p14="http://schemas.microsoft.com/office/powerpoint/2010/main" val="2371665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1308</TotalTime>
  <Words>1883</Words>
  <Application>Microsoft Office PowerPoint</Application>
  <PresentationFormat>Widescreen</PresentationFormat>
  <Paragraphs>73</Paragraphs>
  <Slides>13</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Calibri Light</vt:lpstr>
      <vt:lpstr>Constantia</vt:lpstr>
      <vt:lpstr>Tema di Office</vt:lpstr>
      <vt:lpstr>This time is… complex Keynes on time</vt:lpstr>
      <vt:lpstr>What time is it [Keynes’s]? </vt:lpstr>
      <vt:lpstr>The early Keynes on time (May 8, 1903) A philosophy of measurement</vt:lpstr>
      <vt:lpstr>The early Keynes on time (1903) change, relativity, conventions</vt:lpstr>
      <vt:lpstr>Keynes’s logical approach to economic theory</vt:lpstr>
      <vt:lpstr>Expectations, time and equilibrium in The General Theory</vt:lpstr>
      <vt:lpstr>The General Theory:  fulfilled short-term expectations?</vt:lpstr>
      <vt:lpstr>Irrelevance of (units of) time  in The General Theory?</vt:lpstr>
      <vt:lpstr>Incommensurability of  complex magnitudes</vt:lpstr>
      <vt:lpstr>Units of time, after the TM and in the GT</vt:lpstr>
      <vt:lpstr>Keynes on time relationships</vt:lpstr>
      <vt:lpstr>Vs. the Swedish approach</vt:lpstr>
      <vt:lpstr>Conclusions: on Keynes’s approach to time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cedrini</dc:creator>
  <cp:lastModifiedBy>Anna Carabelli</cp:lastModifiedBy>
  <cp:revision>128</cp:revision>
  <dcterms:created xsi:type="dcterms:W3CDTF">2014-05-02T10:10:42Z</dcterms:created>
  <dcterms:modified xsi:type="dcterms:W3CDTF">2016-07-01T12:53:45Z</dcterms:modified>
</cp:coreProperties>
</file>