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2" r:id="rId2"/>
    <p:sldId id="273" r:id="rId3"/>
    <p:sldId id="274" r:id="rId4"/>
    <p:sldId id="281" r:id="rId5"/>
    <p:sldId id="276" r:id="rId6"/>
    <p:sldId id="282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77" r:id="rId15"/>
    <p:sldId id="278" r:id="rId16"/>
    <p:sldId id="292" r:id="rId17"/>
    <p:sldId id="279" r:id="rId18"/>
    <p:sldId id="280" r:id="rId19"/>
    <p:sldId id="293" r:id="rId20"/>
    <p:sldId id="294" r:id="rId21"/>
    <p:sldId id="298" r:id="rId22"/>
    <p:sldId id="297" r:id="rId23"/>
    <p:sldId id="271" r:id="rId24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0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7.wmf"/><Relationship Id="rId1" Type="http://schemas.openxmlformats.org/officeDocument/2006/relationships/image" Target="../media/image8.wmf"/><Relationship Id="rId4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A753B-73FF-4057-9F9D-911B8858C4EC}" type="datetimeFigureOut">
              <a:rPr lang="en-AU" smtClean="0"/>
              <a:t>5/11/2013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7DA5F-DC69-417D-AC56-EC4A153B7E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2305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15" indent="-185715">
              <a:buFont typeface="Arial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8937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A0BE-BADB-406B-831E-38B6FB77CD98}" type="slidenum">
              <a:rPr lang="en-AU" smtClean="0"/>
              <a:pPr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39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8E91-468B-45F6-AA15-DA728C594149}" type="datetime1">
              <a:rPr lang="en-AU" smtClean="0"/>
              <a:t>5/11/2013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95219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215B-F9F4-4A4C-B35D-16D6F588DC35}" type="datetime1">
              <a:rPr lang="en-AU" smtClean="0"/>
              <a:t>5/11/2013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8206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9FC92-93AE-471F-B4B3-91922578FC5D}" type="datetime1">
              <a:rPr lang="en-AU" smtClean="0"/>
              <a:t>5/11/2013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4201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02006"/>
            <a:ext cx="4040188" cy="372415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02006"/>
            <a:ext cx="4041775" cy="372415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B14AA-62A7-430A-97D4-F36F6B3C6124}" type="datetime1">
              <a:rPr lang="en-AU" smtClean="0"/>
              <a:t>5/11/2013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290" y="6525344"/>
            <a:ext cx="432047" cy="313606"/>
          </a:xfrm>
          <a:prstGeom prst="rect">
            <a:avLst/>
          </a:prstGeom>
        </p:spPr>
        <p:txBody>
          <a:bodyPr anchor="ctr" anchorCtr="0"/>
          <a:lstStyle>
            <a:lvl1pPr algn="r">
              <a:defRPr lang="en-AU" sz="850" kern="1200" smtClean="0">
                <a:solidFill>
                  <a:schemeClr val="lt1"/>
                </a:solidFill>
                <a:latin typeface="+mj-lt"/>
                <a:ea typeface="+mn-ea"/>
                <a:cs typeface="+mn-cs"/>
              </a:defRPr>
            </a:lvl1pPr>
          </a:lstStyle>
          <a:p>
            <a:pPr algn="l"/>
            <a:r>
              <a:rPr lang="en-AU" b="1" dirty="0" smtClean="0">
                <a:solidFill>
                  <a:schemeClr val="bg1"/>
                </a:solidFill>
                <a:sym typeface="Symbol"/>
              </a:rPr>
              <a:t> </a:t>
            </a:r>
            <a:fld id="{CEA3B86A-D8D9-41B4-AC9E-71B6F5E22BD6}" type="slidenum">
              <a:rPr lang="en-AU" smtClean="0">
                <a:cs typeface="Times New Roman" pitchFamily="18" charset="0"/>
              </a:rPr>
              <a:pPr algn="l"/>
              <a:t>‹#›</a:t>
            </a:fld>
            <a:endParaRPr lang="en-A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443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CFC44-277F-47F4-9A94-B032830EE551}" type="datetime1">
              <a:rPr lang="en-AU" smtClean="0"/>
              <a:t>5/11/2013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212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8E879-5B1B-4B4D-8D0A-48909FAE5A05}" type="datetime1">
              <a:rPr lang="en-AU" smtClean="0"/>
              <a:t>5/11/2013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910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DAC29-7029-478E-B802-FD5F84BE8836}" type="datetime1">
              <a:rPr lang="en-AU" smtClean="0"/>
              <a:t>5/11/2013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290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5A9DB-B138-4893-9224-FCABC198C3AF}" type="datetime1">
              <a:rPr lang="en-AU" smtClean="0"/>
              <a:t>5/11/2013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4259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5676-2891-4ECE-98FC-18C420DBBC11}" type="datetime1">
              <a:rPr lang="en-AU" smtClean="0"/>
              <a:t>5/11/2013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0585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2682-CC4B-4FC6-AD03-504E33EDC877}" type="datetime1">
              <a:rPr lang="en-AU" smtClean="0"/>
              <a:t>5/11/2013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8172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30EA-60FB-4BEF-8F01-16005690831A}" type="datetime1">
              <a:rPr lang="en-AU" smtClean="0"/>
              <a:t>5/11/2013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3954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36B01-39AB-491C-95D3-399D2D4BEFFF}" type="datetime1">
              <a:rPr lang="en-AU" smtClean="0"/>
              <a:t>5/11/2013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08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33248-C75D-4E5C-992F-F6D79999B2C5}" type="datetime1">
              <a:rPr lang="en-AU" smtClean="0"/>
              <a:t>5/11/2013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AB704-B545-4C01-A575-FA1D81FD6ED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6853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0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/>
          <p:cNvSpPr txBox="1">
            <a:spLocks/>
          </p:cNvSpPr>
          <p:nvPr/>
        </p:nvSpPr>
        <p:spPr>
          <a:xfrm>
            <a:off x="971601" y="875853"/>
            <a:ext cx="7632848" cy="5289451"/>
          </a:xfrm>
          <a:prstGeom prst="rect">
            <a:avLst/>
          </a:prstGeom>
        </p:spPr>
        <p:txBody>
          <a:bodyPr anchor="t" anchorCtr="0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AU" sz="850" kern="1200" smtClean="0">
                <a:solidFill>
                  <a:schemeClr val="lt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3600" b="1" dirty="0" smtClean="0">
                <a:solidFill>
                  <a:prstClr val="black"/>
                </a:solidFill>
                <a:latin typeface="Calibri"/>
              </a:rPr>
              <a:t>Reflections of the Quantity Theory:</a:t>
            </a:r>
          </a:p>
          <a:p>
            <a:pPr algn="ctr"/>
            <a:endParaRPr lang="en-AU" sz="3600" b="1" dirty="0" smtClean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n-AU" sz="3600" b="1" dirty="0" err="1" smtClean="0">
                <a:solidFill>
                  <a:prstClr val="black"/>
                </a:solidFill>
                <a:latin typeface="Calibri"/>
              </a:rPr>
              <a:t>Pigou</a:t>
            </a:r>
            <a:r>
              <a:rPr lang="en-AU" sz="3600" b="1" dirty="0" smtClean="0">
                <a:solidFill>
                  <a:prstClr val="black"/>
                </a:solidFill>
                <a:latin typeface="Calibri"/>
              </a:rPr>
              <a:t> 1917 and Pareto 1921-22</a:t>
            </a:r>
          </a:p>
          <a:p>
            <a:pPr algn="l">
              <a:buFont typeface="Arial" pitchFamily="34" charset="0"/>
              <a:buChar char="•"/>
            </a:pPr>
            <a:endParaRPr lang="en-AU" sz="3200" dirty="0" smtClean="0">
              <a:solidFill>
                <a:prstClr val="black"/>
              </a:solidFill>
              <a:latin typeface="Calibri"/>
            </a:endParaRPr>
          </a:p>
          <a:p>
            <a:pPr algn="ctr"/>
            <a:endParaRPr lang="en-AU" sz="3200" dirty="0" smtClean="0">
              <a:solidFill>
                <a:prstClr val="black"/>
              </a:solidFill>
              <a:latin typeface="Calibri"/>
            </a:endParaRPr>
          </a:p>
          <a:p>
            <a:pPr algn="ctr"/>
            <a:endParaRPr lang="en-AU" sz="24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n-AU" sz="2800" dirty="0" smtClean="0">
                <a:solidFill>
                  <a:prstClr val="black"/>
                </a:solidFill>
                <a:latin typeface="Calibri"/>
              </a:rPr>
              <a:t>Michael </a:t>
            </a:r>
            <a:r>
              <a:rPr lang="en-AU" sz="2800" dirty="0" err="1" smtClean="0">
                <a:solidFill>
                  <a:prstClr val="black"/>
                </a:solidFill>
                <a:latin typeface="Calibri"/>
              </a:rPr>
              <a:t>McLure</a:t>
            </a:r>
            <a:endParaRPr lang="en-AU" sz="2800" dirty="0" smtClean="0">
              <a:solidFill>
                <a:prstClr val="black"/>
              </a:solidFill>
              <a:latin typeface="Calibri"/>
            </a:endParaRPr>
          </a:p>
          <a:p>
            <a:pPr algn="ctr"/>
            <a:endParaRPr lang="en-AU" sz="2800" dirty="0" smtClean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n-AU" sz="2800" dirty="0" smtClean="0">
                <a:solidFill>
                  <a:prstClr val="black"/>
                </a:solidFill>
                <a:latin typeface="Calibri"/>
              </a:rPr>
              <a:t>University of Western Australia</a:t>
            </a:r>
          </a:p>
          <a:p>
            <a:pPr algn="ctr"/>
            <a:r>
              <a:rPr lang="en-AU" sz="2800" dirty="0" smtClean="0">
                <a:solidFill>
                  <a:prstClr val="black"/>
                </a:solidFill>
                <a:latin typeface="Calibri"/>
              </a:rPr>
              <a:t> and Robinson College, Cambridge</a:t>
            </a:r>
            <a:endParaRPr lang="en-AU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622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397839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u="sng" dirty="0" err="1" smtClean="0"/>
              <a:t>Pigou</a:t>
            </a:r>
            <a:r>
              <a:rPr lang="en-AU" sz="3200" u="sng" dirty="0" smtClean="0"/>
              <a:t> saw this part of Pareto’s analysis</a:t>
            </a:r>
            <a:endParaRPr lang="en-AU" sz="3200" u="sng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370988"/>
              </p:ext>
            </p:extLst>
          </p:nvPr>
        </p:nvGraphicFramePr>
        <p:xfrm>
          <a:off x="2821900" y="1078589"/>
          <a:ext cx="3203575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4" name="Equation" r:id="rId3" imgW="1104840" imgH="177480" progId="Equation.DSMT4">
                  <p:embed/>
                </p:oleObj>
              </mc:Choice>
              <mc:Fallback>
                <p:oleObj name="Equation" r:id="rId3" imgW="110484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21900" y="1078589"/>
                        <a:ext cx="3203575" cy="515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2193120" y="2267290"/>
            <a:ext cx="0" cy="39691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193120" y="6236461"/>
            <a:ext cx="48150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79128" y="1845038"/>
            <a:ext cx="1114618" cy="433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log N</a:t>
            </a:r>
            <a:endParaRPr lang="en-A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08130" y="6019886"/>
            <a:ext cx="1092262" cy="433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log x</a:t>
            </a:r>
            <a:endParaRPr lang="en-A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821900" y="3082017"/>
            <a:ext cx="3746642" cy="31541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193120" y="3449345"/>
            <a:ext cx="1066671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272666" y="3082017"/>
            <a:ext cx="3746642" cy="315419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193120" y="3082017"/>
            <a:ext cx="1079546" cy="0"/>
          </a:xfrm>
          <a:prstGeom prst="line">
            <a:avLst/>
          </a:prstGeom>
          <a:ln>
            <a:solidFill>
              <a:srgbClr val="1005E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272666" y="3082017"/>
            <a:ext cx="0" cy="315419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821900" y="3082017"/>
            <a:ext cx="0" cy="3154193"/>
          </a:xfrm>
          <a:prstGeom prst="line">
            <a:avLst/>
          </a:prstGeom>
          <a:ln>
            <a:solidFill>
              <a:srgbClr val="1005E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567522" y="6236461"/>
            <a:ext cx="501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rgbClr val="1005EB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AU" i="1" dirty="0" smtClean="0">
                <a:solidFill>
                  <a:srgbClr val="1005EB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en-AU" i="1" dirty="0">
              <a:solidFill>
                <a:srgbClr val="1005E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072682" y="6236210"/>
            <a:ext cx="491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 smtClean="0">
                <a:latin typeface="Times New Roman" pitchFamily="18" charset="0"/>
                <a:cs typeface="Times New Roman" pitchFamily="18" charset="0"/>
              </a:rPr>
              <a:t>h*</a:t>
            </a:r>
            <a:endParaRPr lang="en-A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500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64" y="373647"/>
            <a:ext cx="763284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000" dirty="0" err="1" smtClean="0">
                <a:latin typeface="Times New Roman" pitchFamily="18" charset="0"/>
                <a:cs typeface="Times New Roman" pitchFamily="18" charset="0"/>
              </a:rPr>
              <a:t>Pigou</a:t>
            </a:r>
            <a:r>
              <a:rPr lang="en-AU" sz="3000" dirty="0" smtClean="0">
                <a:latin typeface="Times New Roman" pitchFamily="18" charset="0"/>
                <a:cs typeface="Times New Roman" pitchFamily="18" charset="0"/>
              </a:rPr>
              <a:t> did not see this part of Pareto’s analysis  </a:t>
            </a:r>
          </a:p>
          <a:p>
            <a:pPr algn="ctr"/>
            <a:endParaRPr lang="en-AU" sz="25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6455747"/>
              </p:ext>
            </p:extLst>
          </p:nvPr>
        </p:nvGraphicFramePr>
        <p:xfrm>
          <a:off x="2840330" y="1054397"/>
          <a:ext cx="3203575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0" name="Equation" r:id="rId3" imgW="1104840" imgH="177480" progId="Equation.DSMT4">
                  <p:embed/>
                </p:oleObj>
              </mc:Choice>
              <mc:Fallback>
                <p:oleObj name="Equation" r:id="rId3" imgW="110484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40330" y="1054397"/>
                        <a:ext cx="3203575" cy="515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1522499" y="2274795"/>
            <a:ext cx="0" cy="40397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22499" y="6314507"/>
            <a:ext cx="5205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69746" y="1845038"/>
            <a:ext cx="1039935" cy="440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log N</a:t>
            </a:r>
            <a:endParaRPr lang="en-A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85370" y="6084496"/>
            <a:ext cx="1019078" cy="440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log x</a:t>
            </a:r>
            <a:endParaRPr lang="en-A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141871" y="3134053"/>
            <a:ext cx="3556477" cy="3170867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141871" y="3134053"/>
            <a:ext cx="4398800" cy="31708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22499" y="3134053"/>
            <a:ext cx="619372" cy="0"/>
          </a:xfrm>
          <a:prstGeom prst="line">
            <a:avLst/>
          </a:prstGeom>
          <a:ln>
            <a:solidFill>
              <a:srgbClr val="1005E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141871" y="3134053"/>
            <a:ext cx="0" cy="3170867"/>
          </a:xfrm>
          <a:prstGeom prst="line">
            <a:avLst/>
          </a:prstGeom>
          <a:ln>
            <a:solidFill>
              <a:srgbClr val="1005E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522499" y="3477858"/>
            <a:ext cx="1087329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609828" y="3477858"/>
            <a:ext cx="0" cy="283664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1522499" y="3563809"/>
            <a:ext cx="1087329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Left Brace 61"/>
          <p:cNvSpPr/>
          <p:nvPr/>
        </p:nvSpPr>
        <p:spPr>
          <a:xfrm>
            <a:off x="1299547" y="3477858"/>
            <a:ext cx="93591" cy="85951"/>
          </a:xfrm>
          <a:prstGeom prst="leftBrace">
            <a:avLst/>
          </a:prstGeom>
          <a:ln>
            <a:solidFill>
              <a:srgbClr val="1005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extBox 1"/>
          <p:cNvSpPr txBox="1"/>
          <p:nvPr/>
        </p:nvSpPr>
        <p:spPr>
          <a:xfrm>
            <a:off x="683568" y="3336167"/>
            <a:ext cx="56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1005EB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AU" i="1" dirty="0" err="1" smtClean="0">
                <a:solidFill>
                  <a:srgbClr val="1005EB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AU" i="1" baseline="-25000" dirty="0" err="1" smtClean="0">
                <a:solidFill>
                  <a:srgbClr val="1005EB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AU" i="1" baseline="-25000" dirty="0">
              <a:solidFill>
                <a:srgbClr val="1005E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52599" y="6400211"/>
            <a:ext cx="501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 smtClean="0">
                <a:solidFill>
                  <a:srgbClr val="1005EB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endParaRPr lang="en-AU" i="1" dirty="0">
              <a:solidFill>
                <a:srgbClr val="1005E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54163" y="6390126"/>
            <a:ext cx="386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A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50843" y="4886922"/>
            <a:ext cx="1963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slope = -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en-A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389781" y="4653136"/>
            <a:ext cx="252028" cy="2983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1757221"/>
              </p:ext>
            </p:extLst>
          </p:nvPr>
        </p:nvGraphicFramePr>
        <p:xfrm>
          <a:off x="4662488" y="3933825"/>
          <a:ext cx="1092200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1" name="Equation" r:id="rId5" imgW="736560" imgH="203040" progId="Equation.DSMT4">
                  <p:embed/>
                </p:oleObj>
              </mc:Choice>
              <mc:Fallback>
                <p:oleObj name="Equation" r:id="rId5" imgW="7365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62488" y="3933825"/>
                        <a:ext cx="1092200" cy="300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3352003"/>
              </p:ext>
            </p:extLst>
          </p:nvPr>
        </p:nvGraphicFramePr>
        <p:xfrm>
          <a:off x="4991910" y="4221088"/>
          <a:ext cx="1412875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2" name="Equation" r:id="rId7" imgW="952200" imgH="203040" progId="Equation.DSMT4">
                  <p:embed/>
                </p:oleObj>
              </mc:Choice>
              <mc:Fallback>
                <p:oleObj name="Equation" r:id="rId7" imgW="95220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1910" y="4221088"/>
                        <a:ext cx="1412875" cy="30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Straight Arrow Connector 16"/>
          <p:cNvCxnSpPr/>
          <p:nvPr/>
        </p:nvCxnSpPr>
        <p:spPr>
          <a:xfrm flipH="1">
            <a:off x="4341271" y="4294651"/>
            <a:ext cx="413435" cy="3584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613899" y="2096095"/>
            <a:ext cx="3741349" cy="923330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AU" b="1" dirty="0" smtClean="0">
                <a:latin typeface="Times New Roman" pitchFamily="18" charset="0"/>
                <a:cs typeface="Times New Roman" pitchFamily="18" charset="0"/>
              </a:rPr>
              <a:t> Legend: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AU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AU" i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 = increase in taxpayers   </a:t>
            </a:r>
          </a:p>
          <a:p>
            <a:r>
              <a:rPr lang="en-A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                         accruing income of at  </a:t>
            </a:r>
          </a:p>
          <a:p>
            <a:r>
              <a:rPr lang="en-A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                         least x</a:t>
            </a:r>
            <a:endParaRPr lang="en-A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101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3346" y="347270"/>
            <a:ext cx="763284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000" dirty="0" smtClean="0">
                <a:latin typeface="Times New Roman" pitchFamily="18" charset="0"/>
                <a:cs typeface="Times New Roman" pitchFamily="18" charset="0"/>
              </a:rPr>
              <a:t>What </a:t>
            </a:r>
            <a:r>
              <a:rPr lang="en-AU" sz="3000" dirty="0" err="1" smtClean="0">
                <a:latin typeface="Times New Roman" pitchFamily="18" charset="0"/>
                <a:cs typeface="Times New Roman" pitchFamily="18" charset="0"/>
              </a:rPr>
              <a:t>Pigou</a:t>
            </a:r>
            <a:r>
              <a:rPr lang="en-AU" sz="3000" dirty="0" smtClean="0">
                <a:latin typeface="Times New Roman" pitchFamily="18" charset="0"/>
                <a:cs typeface="Times New Roman" pitchFamily="18" charset="0"/>
              </a:rPr>
              <a:t> needed to argue was that the Log Distribution Curve has at least one kink</a:t>
            </a:r>
          </a:p>
          <a:p>
            <a:pPr algn="ctr"/>
            <a:endParaRPr lang="en-AU" sz="25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641959" y="1841931"/>
            <a:ext cx="0" cy="40397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41959" y="5881643"/>
            <a:ext cx="5205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89206" y="1412174"/>
            <a:ext cx="1039935" cy="440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log N</a:t>
            </a:r>
            <a:endParaRPr lang="en-A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95448" y="5651632"/>
            <a:ext cx="1019078" cy="440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log x</a:t>
            </a:r>
            <a:endParaRPr lang="en-A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339752" y="2348880"/>
            <a:ext cx="3672408" cy="35327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339752" y="2348880"/>
            <a:ext cx="0" cy="352317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339752" y="2348880"/>
            <a:ext cx="932794" cy="576064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272546" y="2924944"/>
            <a:ext cx="2379574" cy="29567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146668" y="6019635"/>
            <a:ext cx="386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AU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6148369"/>
              </p:ext>
            </p:extLst>
          </p:nvPr>
        </p:nvGraphicFramePr>
        <p:xfrm>
          <a:off x="3421063" y="2173288"/>
          <a:ext cx="1092200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0" name="Equation" r:id="rId3" imgW="736560" imgH="203040" progId="Equation.DSMT4">
                  <p:embed/>
                </p:oleObj>
              </mc:Choice>
              <mc:Fallback>
                <p:oleObj name="Equation" r:id="rId3" imgW="7365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21063" y="2173288"/>
                        <a:ext cx="1092200" cy="301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0228804"/>
              </p:ext>
            </p:extLst>
          </p:nvPr>
        </p:nvGraphicFramePr>
        <p:xfrm>
          <a:off x="3433269" y="2386761"/>
          <a:ext cx="1412875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1" name="Equation" r:id="rId5" imgW="952200" imgH="203040" progId="Equation.DSMT4">
                  <p:embed/>
                </p:oleObj>
              </mc:Choice>
              <mc:Fallback>
                <p:oleObj name="Equation" r:id="rId5" imgW="95220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3269" y="2386761"/>
                        <a:ext cx="1412875" cy="30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Straight Arrow Connector 18"/>
          <p:cNvCxnSpPr/>
          <p:nvPr/>
        </p:nvCxnSpPr>
        <p:spPr>
          <a:xfrm flipH="1">
            <a:off x="2975442" y="2356278"/>
            <a:ext cx="413435" cy="3584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9353119"/>
              </p:ext>
            </p:extLst>
          </p:nvPr>
        </p:nvGraphicFramePr>
        <p:xfrm>
          <a:off x="5437188" y="4403725"/>
          <a:ext cx="1150937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2" name="Equation" r:id="rId7" imgW="774360" imgH="203040" progId="Equation.DSMT4">
                  <p:embed/>
                </p:oleObj>
              </mc:Choice>
              <mc:Fallback>
                <p:oleObj name="Equation" r:id="rId7" imgW="7743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37188" y="4403725"/>
                        <a:ext cx="1150937" cy="301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5147076"/>
              </p:ext>
            </p:extLst>
          </p:nvPr>
        </p:nvGraphicFramePr>
        <p:xfrm>
          <a:off x="5412590" y="4637988"/>
          <a:ext cx="1450975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3" name="Equation" r:id="rId9" imgW="977760" imgH="203040" progId="Equation.DSMT4">
                  <p:embed/>
                </p:oleObj>
              </mc:Choice>
              <mc:Fallback>
                <p:oleObj name="Equation" r:id="rId9" imgW="97776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2590" y="4637988"/>
                        <a:ext cx="1450975" cy="30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Arrow Connector 21"/>
          <p:cNvCxnSpPr/>
          <p:nvPr/>
        </p:nvCxnSpPr>
        <p:spPr>
          <a:xfrm flipH="1">
            <a:off x="4910860" y="4581128"/>
            <a:ext cx="413435" cy="3584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489172" y="3552900"/>
            <a:ext cx="1963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slope = -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en-A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3020518" y="3319114"/>
            <a:ext cx="252028" cy="2983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1700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649426"/>
            <a:ext cx="86409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000" b="1" dirty="0" smtClean="0"/>
              <a:t>Context</a:t>
            </a:r>
          </a:p>
          <a:p>
            <a:endParaRPr lang="en-AU" sz="3000" dirty="0" smtClean="0"/>
          </a:p>
          <a:p>
            <a:r>
              <a:rPr lang="en-AU" sz="3000" dirty="0" smtClean="0"/>
              <a:t>Now on to Monetary Issues and topic of this paper</a:t>
            </a:r>
          </a:p>
          <a:p>
            <a:endParaRPr lang="en-AU" sz="3000" dirty="0"/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err="1" smtClean="0"/>
              <a:t>Pigou</a:t>
            </a:r>
            <a:r>
              <a:rPr lang="en-AU" sz="3000" dirty="0" smtClean="0"/>
              <a:t>, 1917, Classic QJE Paper on the “Value of Money. 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Pareto, unpublished 1920-21 manuscript “</a:t>
            </a:r>
            <a:r>
              <a:rPr lang="it-IT" sz="3200" dirty="0"/>
              <a:t>Note critiche di teoria monetaria</a:t>
            </a:r>
            <a:r>
              <a:rPr lang="en-AU" sz="3000" dirty="0" smtClean="0"/>
              <a:t>” [2005, </a:t>
            </a:r>
            <a:r>
              <a:rPr lang="en-AU" sz="3000" dirty="0" err="1" smtClean="0"/>
              <a:t>Mornati</a:t>
            </a:r>
            <a:r>
              <a:rPr lang="en-AU" sz="3000" dirty="0" smtClean="0"/>
              <a:t>].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err="1" smtClean="0"/>
              <a:t>Pigou</a:t>
            </a:r>
            <a:r>
              <a:rPr lang="en-AU" sz="3000" dirty="0" smtClean="0"/>
              <a:t> &amp; Pareto reflect of the QT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983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649426"/>
            <a:ext cx="842493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000" b="1" dirty="0"/>
              <a:t>2) </a:t>
            </a:r>
            <a:r>
              <a:rPr lang="en-AU" sz="3000" b="1" dirty="0" err="1"/>
              <a:t>Pigou’s</a:t>
            </a:r>
            <a:r>
              <a:rPr lang="en-AU" sz="3000" b="1" dirty="0"/>
              <a:t> </a:t>
            </a:r>
            <a:r>
              <a:rPr lang="en-AU" sz="3000" b="1" dirty="0" smtClean="0"/>
              <a:t>formalisation </a:t>
            </a:r>
            <a:r>
              <a:rPr lang="en-AU" sz="3000" b="1" dirty="0"/>
              <a:t>of </a:t>
            </a:r>
            <a:r>
              <a:rPr lang="en-AU" sz="3000" b="1" dirty="0" smtClean="0"/>
              <a:t>the </a:t>
            </a:r>
            <a:r>
              <a:rPr lang="en-AU" sz="3000" b="1" dirty="0"/>
              <a:t>Quantity Theory. </a:t>
            </a:r>
            <a:endParaRPr lang="en-AU" sz="3000" b="1" dirty="0" smtClean="0"/>
          </a:p>
          <a:p>
            <a:endParaRPr lang="en-AU" sz="3000" dirty="0"/>
          </a:p>
          <a:p>
            <a:pPr>
              <a:spcAft>
                <a:spcPts val="2400"/>
              </a:spcAft>
            </a:pPr>
            <a:endParaRPr lang="en-AU" sz="3000" dirty="0" smtClean="0"/>
          </a:p>
          <a:p>
            <a:pPr>
              <a:spcAft>
                <a:spcPts val="1200"/>
              </a:spcAft>
            </a:pPr>
            <a:r>
              <a:rPr lang="en-AU" sz="3000" dirty="0"/>
              <a:t>1</a:t>
            </a:r>
            <a:r>
              <a:rPr lang="en-AU" sz="3000" dirty="0" smtClean="0"/>
              <a:t>)  Fisher:      </a:t>
            </a:r>
            <a:r>
              <a:rPr lang="en-GB" sz="3200" i="1" dirty="0" smtClean="0"/>
              <a:t>MV</a:t>
            </a:r>
            <a:r>
              <a:rPr lang="en-GB" sz="3200" dirty="0" smtClean="0"/>
              <a:t> </a:t>
            </a:r>
            <a:r>
              <a:rPr lang="en-GB" sz="3200" dirty="0"/>
              <a:t>= </a:t>
            </a:r>
            <a:r>
              <a:rPr lang="en-GB" sz="3200" i="1" dirty="0" err="1"/>
              <a:t>P</a:t>
            </a:r>
            <a:r>
              <a:rPr lang="en-GB" sz="3200" i="1" baseline="30000" dirty="0" err="1"/>
              <a:t>n</a:t>
            </a:r>
            <a:r>
              <a:rPr lang="en-GB" sz="3200" i="1" dirty="0" err="1"/>
              <a:t>T</a:t>
            </a:r>
            <a:endParaRPr lang="en-AU" sz="3000" dirty="0" smtClean="0"/>
          </a:p>
          <a:p>
            <a:pPr>
              <a:spcAft>
                <a:spcPts val="1200"/>
              </a:spcAft>
            </a:pPr>
            <a:endParaRPr lang="en-AU" sz="3000" dirty="0" smtClean="0"/>
          </a:p>
          <a:p>
            <a:pPr>
              <a:spcAft>
                <a:spcPts val="2400"/>
              </a:spcAft>
            </a:pPr>
            <a:r>
              <a:rPr lang="en-AU" sz="3000" dirty="0" smtClean="0"/>
              <a:t>2)  Fisher:                           ;  </a:t>
            </a:r>
            <a:r>
              <a:rPr lang="en-AU" sz="3000" dirty="0" err="1" smtClean="0"/>
              <a:t>Pigou</a:t>
            </a:r>
            <a:r>
              <a:rPr lang="en-AU" sz="3000" dirty="0" smtClean="0"/>
              <a:t>:</a:t>
            </a:r>
          </a:p>
          <a:p>
            <a:pPr>
              <a:spcAft>
                <a:spcPts val="2400"/>
              </a:spcAft>
            </a:pPr>
            <a:endParaRPr lang="en-AU" sz="3000" dirty="0" smtClean="0"/>
          </a:p>
          <a:p>
            <a:pPr>
              <a:spcAft>
                <a:spcPts val="2400"/>
              </a:spcAft>
            </a:pPr>
            <a:r>
              <a:rPr lang="en-AU" sz="3000" dirty="0" smtClean="0"/>
              <a:t>3)  </a:t>
            </a:r>
            <a:r>
              <a:rPr lang="en-GB" sz="3200" dirty="0" smtClean="0"/>
              <a:t>%</a:t>
            </a:r>
            <a:r>
              <a:rPr lang="en-GB" sz="3200" i="1" dirty="0" err="1" smtClean="0"/>
              <a:t>ΔP</a:t>
            </a:r>
            <a:r>
              <a:rPr lang="en-GB" sz="3200" i="1" baseline="30000" dirty="0" err="1" smtClean="0"/>
              <a:t>n</a:t>
            </a:r>
            <a:r>
              <a:rPr lang="en-GB" sz="3200" i="1" dirty="0" smtClean="0"/>
              <a:t> = </a:t>
            </a:r>
            <a:r>
              <a:rPr lang="en-GB" sz="3200" dirty="0" smtClean="0"/>
              <a:t>%Δ</a:t>
            </a:r>
            <a:r>
              <a:rPr lang="en-GB" sz="3200" i="1" dirty="0" smtClean="0"/>
              <a:t>M             </a:t>
            </a:r>
            <a:r>
              <a:rPr lang="en-GB" sz="3200" dirty="0" smtClean="0"/>
              <a:t>; or            </a:t>
            </a:r>
            <a:r>
              <a:rPr lang="en-GB" sz="3200" dirty="0"/>
              <a:t>%</a:t>
            </a:r>
            <a:r>
              <a:rPr lang="en-GB" sz="3200" i="1" dirty="0" err="1"/>
              <a:t>ΔP</a:t>
            </a:r>
            <a:r>
              <a:rPr lang="en-GB" sz="3200" i="1" baseline="30000" dirty="0" err="1"/>
              <a:t>w</a:t>
            </a:r>
            <a:r>
              <a:rPr lang="en-GB" sz="3200" i="1" dirty="0"/>
              <a:t> ≈</a:t>
            </a:r>
            <a:r>
              <a:rPr lang="en-GB" sz="3200" dirty="0"/>
              <a:t> -%Δ</a:t>
            </a:r>
            <a:r>
              <a:rPr lang="en-GB" sz="3200" i="1" dirty="0"/>
              <a:t>M</a:t>
            </a:r>
            <a:endParaRPr lang="en-AU" sz="3200" dirty="0" smtClean="0"/>
          </a:p>
          <a:p>
            <a:pPr>
              <a:spcAft>
                <a:spcPts val="2400"/>
              </a:spcAft>
            </a:pPr>
            <a:endParaRPr lang="en-AU" sz="3200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484" y="3437039"/>
            <a:ext cx="1480741" cy="901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56992"/>
            <a:ext cx="1512168" cy="98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466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8520" y="519032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000" b="1" dirty="0"/>
              <a:t>3</a:t>
            </a:r>
            <a:r>
              <a:rPr lang="en-AU" sz="3000" b="1" dirty="0" smtClean="0"/>
              <a:t>) Pareto’s formalisation </a:t>
            </a:r>
            <a:r>
              <a:rPr lang="en-AU" sz="3000" b="1" dirty="0"/>
              <a:t>of </a:t>
            </a:r>
            <a:r>
              <a:rPr lang="en-AU" sz="3000" b="1" dirty="0" smtClean="0"/>
              <a:t>the </a:t>
            </a:r>
            <a:r>
              <a:rPr lang="en-AU" sz="3000" b="1" dirty="0"/>
              <a:t>Quantity </a:t>
            </a:r>
            <a:r>
              <a:rPr lang="en-AU" sz="3000" b="1" dirty="0" smtClean="0"/>
              <a:t>Theory </a:t>
            </a:r>
          </a:p>
          <a:p>
            <a:endParaRPr lang="en-AU" sz="3000" dirty="0"/>
          </a:p>
          <a:p>
            <a:endParaRPr lang="en-AU" sz="3000" dirty="0" smtClean="0"/>
          </a:p>
          <a:p>
            <a:pPr>
              <a:spcAft>
                <a:spcPts val="4200"/>
              </a:spcAft>
            </a:pPr>
            <a:r>
              <a:rPr lang="en-AU" sz="3000" dirty="0"/>
              <a:t>1</a:t>
            </a:r>
            <a:r>
              <a:rPr lang="en-AU" sz="3000" dirty="0" smtClean="0"/>
              <a:t>) Fisher’s Transactions </a:t>
            </a:r>
          </a:p>
          <a:p>
            <a:pPr>
              <a:spcAft>
                <a:spcPts val="5400"/>
              </a:spcAft>
            </a:pPr>
            <a:r>
              <a:rPr lang="en-AU" sz="3000" dirty="0"/>
              <a:t>2</a:t>
            </a:r>
            <a:r>
              <a:rPr lang="en-AU" sz="3000" dirty="0" smtClean="0"/>
              <a:t>) Money in base year </a:t>
            </a:r>
          </a:p>
          <a:p>
            <a:pPr>
              <a:spcAft>
                <a:spcPts val="8400"/>
              </a:spcAft>
            </a:pPr>
            <a:r>
              <a:rPr lang="en-AU" sz="3000" dirty="0"/>
              <a:t>3</a:t>
            </a:r>
            <a:r>
              <a:rPr lang="en-AU" sz="3000" dirty="0" smtClean="0"/>
              <a:t>) Coefficients: year </a:t>
            </a:r>
            <a:r>
              <a:rPr lang="en-AU" sz="3000" i="1" dirty="0" smtClean="0"/>
              <a:t>n</a:t>
            </a:r>
            <a:r>
              <a:rPr lang="en-AU" sz="3000" dirty="0" smtClean="0"/>
              <a:t> to </a:t>
            </a:r>
            <a:r>
              <a:rPr lang="en-AU" sz="3000" i="1" dirty="0" smtClean="0"/>
              <a:t>n+1</a:t>
            </a:r>
            <a:r>
              <a:rPr lang="en-AU" sz="3000" dirty="0" smtClean="0"/>
              <a:t> </a:t>
            </a:r>
          </a:p>
          <a:p>
            <a:pPr>
              <a:spcAft>
                <a:spcPts val="4800"/>
              </a:spcAft>
            </a:pPr>
            <a:r>
              <a:rPr lang="en-AU" sz="3000" dirty="0"/>
              <a:t>4</a:t>
            </a:r>
            <a:r>
              <a:rPr lang="en-AU" sz="3000" dirty="0" smtClean="0"/>
              <a:t>) Money in year </a:t>
            </a:r>
            <a:r>
              <a:rPr lang="en-AU" sz="3000" i="1" dirty="0" smtClean="0"/>
              <a:t>n+1</a:t>
            </a:r>
            <a:r>
              <a:rPr lang="en-AU" sz="3000" dirty="0" smtClean="0"/>
              <a:t>.</a:t>
            </a:r>
            <a:endParaRPr lang="en-AU" sz="30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583" y="1873796"/>
            <a:ext cx="152156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081" y="5222179"/>
            <a:ext cx="3075128" cy="1248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043" y="2636912"/>
            <a:ext cx="2634278" cy="871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471" y="3861048"/>
            <a:ext cx="1262711" cy="931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494" y="3861048"/>
            <a:ext cx="1298715" cy="85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466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649426"/>
            <a:ext cx="842493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000" b="1" dirty="0" smtClean="0"/>
              <a:t>Pareto’s formalisation </a:t>
            </a:r>
            <a:r>
              <a:rPr lang="en-AU" sz="3000" b="1" dirty="0"/>
              <a:t>of </a:t>
            </a:r>
            <a:r>
              <a:rPr lang="en-AU" sz="3000" b="1" dirty="0" smtClean="0"/>
              <a:t>the </a:t>
            </a:r>
            <a:r>
              <a:rPr lang="en-AU" sz="3000" b="1" dirty="0"/>
              <a:t>Quantity </a:t>
            </a:r>
            <a:r>
              <a:rPr lang="en-AU" sz="3000" b="1" dirty="0" smtClean="0"/>
              <a:t>Theory </a:t>
            </a:r>
          </a:p>
          <a:p>
            <a:pPr>
              <a:spcAft>
                <a:spcPts val="3600"/>
              </a:spcAft>
            </a:pPr>
            <a:endParaRPr lang="en-AU" sz="3000" dirty="0"/>
          </a:p>
          <a:p>
            <a:pPr marL="514350" indent="-514350">
              <a:spcAft>
                <a:spcPts val="2400"/>
              </a:spcAft>
              <a:buAutoNum type="arabicParenR" startAt="5"/>
            </a:pPr>
            <a:r>
              <a:rPr lang="en-AU" sz="3000" dirty="0" smtClean="0"/>
              <a:t>Price change:   </a:t>
            </a:r>
          </a:p>
          <a:p>
            <a:pPr>
              <a:spcAft>
                <a:spcPts val="4800"/>
              </a:spcAft>
            </a:pPr>
            <a:r>
              <a:rPr lang="en-AU" sz="3000" dirty="0" smtClean="0"/>
              <a:t>                                                         </a:t>
            </a:r>
            <a:r>
              <a:rPr lang="en-AU" sz="3000" i="1" dirty="0" smtClean="0"/>
              <a:t> </a:t>
            </a:r>
            <a:r>
              <a:rPr lang="en-AU" sz="3000" i="1" dirty="0" smtClean="0">
                <a:solidFill>
                  <a:srgbClr val="C00000"/>
                </a:solidFill>
              </a:rPr>
              <a:t>%</a:t>
            </a:r>
            <a:r>
              <a:rPr lang="el-GR" sz="3000" i="1" dirty="0" smtClean="0">
                <a:solidFill>
                  <a:srgbClr val="C00000"/>
                </a:solidFill>
              </a:rPr>
              <a:t>Δ</a:t>
            </a:r>
            <a:r>
              <a:rPr lang="en-AU" sz="3000" i="1" dirty="0" smtClean="0">
                <a:solidFill>
                  <a:srgbClr val="C00000"/>
                </a:solidFill>
              </a:rPr>
              <a:t>P</a:t>
            </a:r>
            <a:r>
              <a:rPr lang="en-AU" sz="3000" i="1" baseline="30000" dirty="0" smtClean="0">
                <a:solidFill>
                  <a:srgbClr val="C00000"/>
                </a:solidFill>
              </a:rPr>
              <a:t>w</a:t>
            </a:r>
            <a:r>
              <a:rPr lang="en-AU" sz="3000" dirty="0" smtClean="0">
                <a:solidFill>
                  <a:srgbClr val="C00000"/>
                </a:solidFill>
              </a:rPr>
              <a:t>  ≈  (</a:t>
            </a:r>
            <a:r>
              <a:rPr lang="en-AU" sz="3000" i="1" dirty="0" smtClean="0">
                <a:solidFill>
                  <a:srgbClr val="C00000"/>
                </a:solidFill>
              </a:rPr>
              <a:t>g – </a:t>
            </a:r>
            <a:r>
              <a:rPr lang="el-GR" sz="3000" i="1" dirty="0" smtClean="0">
                <a:solidFill>
                  <a:srgbClr val="C00000"/>
                </a:solidFill>
              </a:rPr>
              <a:t>π</a:t>
            </a:r>
            <a:r>
              <a:rPr lang="en-AU" sz="3000" dirty="0" smtClean="0">
                <a:solidFill>
                  <a:srgbClr val="C00000"/>
                </a:solidFill>
              </a:rPr>
              <a:t> )100</a:t>
            </a:r>
            <a:r>
              <a:rPr lang="en-AU" sz="3000" dirty="0" smtClean="0"/>
              <a:t>     </a:t>
            </a:r>
          </a:p>
          <a:p>
            <a:pPr marL="514350" indent="-514350">
              <a:spcAft>
                <a:spcPts val="2400"/>
              </a:spcAft>
              <a:buAutoNum type="arabicParenR" startAt="6"/>
            </a:pPr>
            <a:r>
              <a:rPr lang="en-AU" sz="3000" dirty="0" smtClean="0"/>
              <a:t>Money quantity change:     </a:t>
            </a:r>
          </a:p>
          <a:p>
            <a:pPr>
              <a:spcAft>
                <a:spcPts val="3600"/>
              </a:spcAft>
            </a:pPr>
            <a:r>
              <a:rPr lang="en-AU" sz="3000" dirty="0" smtClean="0"/>
              <a:t>                                                          </a:t>
            </a:r>
            <a:r>
              <a:rPr lang="en-AU" sz="3000" i="1" dirty="0" smtClean="0">
                <a:solidFill>
                  <a:srgbClr val="C00000"/>
                </a:solidFill>
              </a:rPr>
              <a:t>%</a:t>
            </a:r>
            <a:r>
              <a:rPr lang="el-GR" sz="3000" i="1" dirty="0" smtClean="0">
                <a:solidFill>
                  <a:srgbClr val="C00000"/>
                </a:solidFill>
              </a:rPr>
              <a:t>Δ</a:t>
            </a:r>
            <a:r>
              <a:rPr lang="en-AU" sz="3000" i="1" dirty="0" smtClean="0">
                <a:solidFill>
                  <a:srgbClr val="C00000"/>
                </a:solidFill>
              </a:rPr>
              <a:t>M</a:t>
            </a:r>
            <a:r>
              <a:rPr lang="en-AU" sz="3000" dirty="0" smtClean="0">
                <a:solidFill>
                  <a:srgbClr val="C00000"/>
                </a:solidFill>
              </a:rPr>
              <a:t>  </a:t>
            </a:r>
            <a:r>
              <a:rPr lang="en-AU" sz="3000" dirty="0">
                <a:solidFill>
                  <a:srgbClr val="C00000"/>
                </a:solidFill>
              </a:rPr>
              <a:t>≈  (</a:t>
            </a:r>
            <a:r>
              <a:rPr lang="en-AU" sz="3000" i="1" dirty="0">
                <a:solidFill>
                  <a:srgbClr val="C00000"/>
                </a:solidFill>
              </a:rPr>
              <a:t>g </a:t>
            </a:r>
            <a:r>
              <a:rPr lang="en-AU" sz="3000" i="1" dirty="0" smtClean="0">
                <a:solidFill>
                  <a:srgbClr val="C00000"/>
                </a:solidFill>
              </a:rPr>
              <a:t>+ </a:t>
            </a:r>
            <a:r>
              <a:rPr lang="el-GR" sz="3000" i="1" dirty="0">
                <a:solidFill>
                  <a:srgbClr val="C00000"/>
                </a:solidFill>
              </a:rPr>
              <a:t>π</a:t>
            </a:r>
            <a:r>
              <a:rPr lang="en-AU" sz="3000" i="1" dirty="0">
                <a:solidFill>
                  <a:srgbClr val="C00000"/>
                </a:solidFill>
              </a:rPr>
              <a:t> </a:t>
            </a:r>
            <a:r>
              <a:rPr lang="en-AU" sz="3000" dirty="0">
                <a:solidFill>
                  <a:srgbClr val="C00000"/>
                </a:solidFill>
              </a:rPr>
              <a:t>)100 </a:t>
            </a:r>
            <a:endParaRPr lang="en-AU" sz="3000" dirty="0" smtClean="0">
              <a:solidFill>
                <a:srgbClr val="C00000"/>
              </a:solidFill>
            </a:endParaRPr>
          </a:p>
          <a:p>
            <a:pPr>
              <a:spcAft>
                <a:spcPts val="7800"/>
              </a:spcAft>
            </a:pPr>
            <a:r>
              <a:rPr lang="en-AU" sz="3000" dirty="0" smtClean="0"/>
              <a:t>Conclusion:  QT requires </a:t>
            </a:r>
            <a:r>
              <a:rPr lang="el-GR" sz="3000" dirty="0" smtClean="0"/>
              <a:t>ν</a:t>
            </a:r>
            <a:r>
              <a:rPr lang="en-AU" sz="3000" dirty="0" smtClean="0"/>
              <a:t> = 1   </a:t>
            </a:r>
            <a:r>
              <a:rPr lang="en-AU" sz="3000" dirty="0" smtClean="0">
                <a:solidFill>
                  <a:srgbClr val="C00000"/>
                </a:solidFill>
              </a:rPr>
              <a:t>(i.e. growth, g, = 0)</a:t>
            </a:r>
            <a:r>
              <a:rPr lang="en-AU" sz="3000" dirty="0" smtClean="0"/>
              <a:t> 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04628"/>
            <a:ext cx="2705195" cy="1259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557" y="3789040"/>
            <a:ext cx="2535710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768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476672"/>
            <a:ext cx="8712968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AU" sz="3000" b="1" dirty="0"/>
              <a:t>5</a:t>
            </a:r>
            <a:r>
              <a:rPr lang="en-AU" sz="3000" b="1" dirty="0" smtClean="0"/>
              <a:t>) </a:t>
            </a:r>
            <a:r>
              <a:rPr lang="en-AU" sz="3000" b="1" dirty="0" err="1"/>
              <a:t>Pigou</a:t>
            </a:r>
            <a:r>
              <a:rPr lang="en-AU" sz="3000" b="1" dirty="0"/>
              <a:t> &amp; Pareto: concerns with the </a:t>
            </a:r>
            <a:r>
              <a:rPr lang="en-AU" sz="3000" b="1" dirty="0" smtClean="0"/>
              <a:t>Quantity Theory</a:t>
            </a:r>
          </a:p>
          <a:p>
            <a:endParaRPr lang="en-AU" sz="3000" dirty="0"/>
          </a:p>
          <a:p>
            <a:pPr>
              <a:spcAft>
                <a:spcPts val="2400"/>
              </a:spcAft>
            </a:pPr>
            <a:r>
              <a:rPr lang="en-AU" sz="3000" dirty="0" err="1" smtClean="0"/>
              <a:t>Pigou’s</a:t>
            </a:r>
            <a:r>
              <a:rPr lang="en-AU" sz="3000" dirty="0" smtClean="0"/>
              <a:t> primary concern is that the share of real cash balances, </a:t>
            </a:r>
            <a:r>
              <a:rPr lang="en-AU" sz="3000" i="1" dirty="0" smtClean="0"/>
              <a:t>k</a:t>
            </a:r>
            <a:r>
              <a:rPr lang="en-AU" sz="3000" dirty="0" smtClean="0"/>
              <a:t>, changes. </a:t>
            </a:r>
          </a:p>
          <a:p>
            <a:pPr>
              <a:spcAft>
                <a:spcPts val="900"/>
              </a:spcAft>
            </a:pPr>
            <a:r>
              <a:rPr lang="en-AU" sz="3000" dirty="0" smtClean="0"/>
              <a:t>He adjusts  k with movements in the proportions of :  </a:t>
            </a:r>
          </a:p>
          <a:p>
            <a:pPr marL="457200" indent="-4572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customer deposits that banks hold in currency; &amp;</a:t>
            </a:r>
          </a:p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Individual’s cash balances held in banks &amp; currency </a:t>
            </a:r>
          </a:p>
          <a:p>
            <a:pPr>
              <a:spcAft>
                <a:spcPts val="2400"/>
              </a:spcAft>
            </a:pPr>
            <a:r>
              <a:rPr lang="en-AU" sz="3000" dirty="0" smtClean="0"/>
              <a:t>Causal impact of real activity, R , on k is discussed.</a:t>
            </a:r>
          </a:p>
          <a:p>
            <a:pPr>
              <a:spcAft>
                <a:spcPts val="2400"/>
              </a:spcAft>
            </a:pPr>
            <a:r>
              <a:rPr lang="en-AU" sz="3000" dirty="0" smtClean="0"/>
              <a:t>R was Pareto’s primary concern: he rejected neutrality.  </a:t>
            </a:r>
            <a:endParaRPr lang="en-AU" sz="30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912307"/>
            <a:ext cx="2634278" cy="871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466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768761"/>
            <a:ext cx="8568952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AU" sz="3000" b="1" dirty="0" err="1" smtClean="0"/>
              <a:t>Pigou</a:t>
            </a:r>
            <a:r>
              <a:rPr lang="en-AU" sz="3000" b="1" dirty="0" smtClean="0"/>
              <a:t> </a:t>
            </a:r>
            <a:r>
              <a:rPr lang="en-AU" sz="3000" b="1" dirty="0"/>
              <a:t>&amp; Pareto: difference in rhetoric regarding QT</a:t>
            </a:r>
          </a:p>
          <a:p>
            <a:endParaRPr lang="en-AU" sz="3000" dirty="0"/>
          </a:p>
          <a:p>
            <a:pPr>
              <a:spcAft>
                <a:spcPts val="2400"/>
              </a:spcAft>
            </a:pPr>
            <a:r>
              <a:rPr lang="en-AU" sz="3000" i="1" dirty="0" err="1" smtClean="0"/>
              <a:t>Pigou</a:t>
            </a:r>
            <a:r>
              <a:rPr lang="en-AU" sz="3000" i="1" dirty="0" smtClean="0"/>
              <a:t> on the quantity theory</a:t>
            </a:r>
          </a:p>
          <a:p>
            <a:pPr lvl="1">
              <a:spcAft>
                <a:spcPts val="2400"/>
              </a:spcAft>
            </a:pPr>
            <a:r>
              <a:rPr lang="en-AU" sz="3200" dirty="0" smtClean="0"/>
              <a:t>“</a:t>
            </a:r>
            <a:r>
              <a:rPr lang="en-GB" sz="3200" dirty="0"/>
              <a:t>At the outset I insist that, </a:t>
            </a:r>
            <a:r>
              <a:rPr lang="en-GB" sz="3200" dirty="0" err="1"/>
              <a:t>tho</a:t>
            </a:r>
            <a:r>
              <a:rPr lang="en-GB" sz="3200" dirty="0"/>
              <a:t> the machinery that I shall suggest in the following pages is quite different from that elaborated by Professor Irving Fisher in his admirable </a:t>
            </a:r>
            <a:r>
              <a:rPr lang="en-GB" sz="3200" i="1" dirty="0"/>
              <a:t>Purchasing Power of Money</a:t>
            </a:r>
            <a:r>
              <a:rPr lang="en-GB" sz="3200" dirty="0"/>
              <a:t>, and, as I think, more convenient, I am not in any sense an ‘opponent’ of the ‘quantity theory’ or a hostile critic of Professor Fisher’s lucid </a:t>
            </a:r>
            <a:r>
              <a:rPr lang="en-GB" sz="3200" dirty="0" smtClean="0"/>
              <a:t>analysis.</a:t>
            </a:r>
            <a:r>
              <a:rPr lang="en-AU" sz="3200" dirty="0" smtClean="0"/>
              <a:t>”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466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768761"/>
            <a:ext cx="8568952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AU" sz="3000" b="1" dirty="0"/>
              <a:t>5) </a:t>
            </a:r>
            <a:r>
              <a:rPr lang="en-AU" sz="3000" b="1" dirty="0" err="1"/>
              <a:t>Pigou</a:t>
            </a:r>
            <a:r>
              <a:rPr lang="en-AU" sz="3000" b="1" dirty="0"/>
              <a:t> &amp; Pareto: difference in rhetoric regarding QT</a:t>
            </a:r>
          </a:p>
          <a:p>
            <a:endParaRPr lang="en-AU" sz="3000" dirty="0"/>
          </a:p>
          <a:p>
            <a:pPr>
              <a:spcAft>
                <a:spcPts val="2400"/>
              </a:spcAft>
            </a:pPr>
            <a:r>
              <a:rPr lang="en-AU" sz="3000" i="1" dirty="0" smtClean="0"/>
              <a:t>Pareto </a:t>
            </a:r>
            <a:r>
              <a:rPr lang="en-AU" sz="3000" i="1" dirty="0"/>
              <a:t>on the quantity </a:t>
            </a:r>
            <a:r>
              <a:rPr lang="en-AU" sz="3000" i="1" dirty="0" smtClean="0"/>
              <a:t>theory</a:t>
            </a:r>
          </a:p>
          <a:p>
            <a:pPr lvl="1">
              <a:spcAft>
                <a:spcPts val="2400"/>
              </a:spcAft>
            </a:pPr>
            <a:r>
              <a:rPr lang="en-GB" sz="3200" dirty="0"/>
              <a:t>“One has a theory, complete, simple, beautiful.  A shame it does not accord too much with the facts. ... The reality is that there is only a relationship of interdependence and to know the particulars [of the relationship between the quantity of money and prices] considerations other than monetary circulation and prices are needed.”</a:t>
            </a:r>
            <a:endParaRPr lang="en-AU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968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>
          <a:xfrm>
            <a:off x="395536" y="274638"/>
            <a:ext cx="82912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A.C. </a:t>
            </a:r>
            <a:r>
              <a:rPr kumimoji="0" lang="en-A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Pigou</a:t>
            </a:r>
            <a:r>
              <a:rPr kumimoji="0" lang="en-AU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         V. Pareto</a:t>
            </a:r>
            <a:endParaRPr kumimoji="0" lang="en-AU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988840"/>
            <a:ext cx="2631651" cy="360500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88840"/>
            <a:ext cx="2492752" cy="354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r>
              <a:rPr lang="en-AU" b="1" smtClean="0">
                <a:solidFill>
                  <a:schemeClr val="bg1"/>
                </a:solidFill>
                <a:sym typeface="Symbol"/>
              </a:rPr>
              <a:t> </a:t>
            </a:r>
            <a:fld id="{CEA3B86A-D8D9-41B4-AC9E-71B6F5E22BD6}" type="slidenum">
              <a:rPr lang="en-AU" smtClean="0">
                <a:cs typeface="Times New Roman" pitchFamily="18" charset="0"/>
              </a:rPr>
              <a:pPr algn="l"/>
              <a:t>2</a:t>
            </a:fld>
            <a:endParaRPr lang="en-A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47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768761"/>
            <a:ext cx="8568952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000" b="1" dirty="0"/>
              <a:t>5) </a:t>
            </a:r>
            <a:r>
              <a:rPr lang="en-AU" sz="3000" b="1" dirty="0" err="1"/>
              <a:t>Pigou</a:t>
            </a:r>
            <a:r>
              <a:rPr lang="en-AU" sz="3000" b="1" dirty="0"/>
              <a:t> &amp; Pareto: difference in rhetoric regarding QT</a:t>
            </a:r>
          </a:p>
          <a:p>
            <a:endParaRPr lang="en-AU" sz="3000" dirty="0"/>
          </a:p>
          <a:p>
            <a:pPr>
              <a:spcAft>
                <a:spcPts val="2400"/>
              </a:spcAft>
            </a:pPr>
            <a:r>
              <a:rPr lang="en-AU" sz="3000" dirty="0" smtClean="0"/>
              <a:t>There are three substantive reasons for the difference</a:t>
            </a:r>
          </a:p>
          <a:p>
            <a:pPr>
              <a:spcAft>
                <a:spcPts val="2400"/>
              </a:spcAft>
            </a:pPr>
            <a:r>
              <a:rPr lang="en-AU" sz="3000" dirty="0"/>
              <a:t>1</a:t>
            </a:r>
            <a:r>
              <a:rPr lang="en-AU" sz="3000" dirty="0" smtClean="0"/>
              <a:t>) QT as a true or false proposition (Pareto) v. a way of organising thoughts to think about money (</a:t>
            </a:r>
            <a:r>
              <a:rPr lang="en-AU" sz="3000" dirty="0" err="1" smtClean="0"/>
              <a:t>Pigou</a:t>
            </a:r>
            <a:r>
              <a:rPr lang="en-AU" sz="3000" dirty="0" smtClean="0"/>
              <a:t>).</a:t>
            </a:r>
          </a:p>
          <a:p>
            <a:pPr>
              <a:spcAft>
                <a:spcPts val="2400"/>
              </a:spcAft>
            </a:pPr>
            <a:r>
              <a:rPr lang="en-AU" sz="3000" dirty="0"/>
              <a:t>2</a:t>
            </a:r>
            <a:r>
              <a:rPr lang="en-AU" sz="3000" dirty="0" smtClean="0"/>
              <a:t>) The different treatment of read economic activity, R, in relation to money. </a:t>
            </a:r>
          </a:p>
          <a:p>
            <a:pPr>
              <a:spcAft>
                <a:spcPts val="2400"/>
              </a:spcAft>
            </a:pPr>
            <a:r>
              <a:rPr lang="en-AU" sz="3000" dirty="0"/>
              <a:t>3</a:t>
            </a:r>
            <a:r>
              <a:rPr lang="en-AU" sz="3000" dirty="0" smtClean="0"/>
              <a:t>) Interdependence between real activity and money, in Pareto, finds its explanation in other  variables outside economic: sociology of money is not neutral.</a:t>
            </a:r>
            <a:endParaRPr lang="en-AU" sz="3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250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768761"/>
            <a:ext cx="8568952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000" b="1" dirty="0"/>
              <a:t>6</a:t>
            </a:r>
            <a:r>
              <a:rPr lang="en-AU" sz="3000" b="1" dirty="0" smtClean="0"/>
              <a:t>) Conclusion</a:t>
            </a:r>
            <a:endParaRPr lang="en-AU" sz="3000" b="1" dirty="0"/>
          </a:p>
          <a:p>
            <a:endParaRPr lang="en-AU" sz="3000" dirty="0"/>
          </a:p>
          <a:p>
            <a:pPr>
              <a:spcAft>
                <a:spcPts val="600"/>
              </a:spcAft>
            </a:pPr>
            <a:r>
              <a:rPr lang="en-AU" sz="3000" dirty="0" err="1" smtClean="0"/>
              <a:t>Pigou</a:t>
            </a:r>
            <a:r>
              <a:rPr lang="en-AU" sz="3000" dirty="0" smtClean="0"/>
              <a:t> and Pareto would agree that price levels and the quantity of money only move proportionately in highly qualified circumstances.</a:t>
            </a:r>
          </a:p>
          <a:p>
            <a:pPr>
              <a:spcAft>
                <a:spcPts val="600"/>
              </a:spcAft>
            </a:pPr>
            <a:endParaRPr lang="en-AU" sz="3000" dirty="0"/>
          </a:p>
          <a:p>
            <a:pPr>
              <a:spcAft>
                <a:spcPts val="600"/>
              </a:spcAft>
            </a:pPr>
            <a:r>
              <a:rPr lang="en-AU" sz="3000" dirty="0" smtClean="0"/>
              <a:t>But they separate on the neutrality of money, with Pareto emphasising interdependence between real and monetary; not </a:t>
            </a:r>
            <a:r>
              <a:rPr lang="en-AU" sz="3000" dirty="0" err="1" smtClean="0"/>
              <a:t>Pigou</a:t>
            </a:r>
            <a:r>
              <a:rPr lang="en-AU" sz="3000" dirty="0" smtClean="0"/>
              <a:t>.</a:t>
            </a:r>
          </a:p>
          <a:p>
            <a:pPr>
              <a:spcAft>
                <a:spcPts val="600"/>
              </a:spcAft>
            </a:pPr>
            <a:endParaRPr lang="en-AU" sz="3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51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768761"/>
            <a:ext cx="856895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000" b="1" dirty="0" smtClean="0"/>
              <a:t>Conclusion</a:t>
            </a:r>
            <a:endParaRPr lang="en-AU" sz="3000" b="1" dirty="0"/>
          </a:p>
          <a:p>
            <a:endParaRPr lang="en-AU" sz="3000" dirty="0"/>
          </a:p>
          <a:p>
            <a:pPr>
              <a:spcAft>
                <a:spcPts val="1200"/>
              </a:spcAft>
            </a:pPr>
            <a:r>
              <a:rPr lang="en-AU" sz="3000" dirty="0" smtClean="0"/>
              <a:t>This represents a broader difference on the use of equations, and the standards by which you decide to use equations, between Lausanne and Cambridge.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Verify fact v. illustration of a mode of thinking.</a:t>
            </a:r>
          </a:p>
          <a:p>
            <a:pPr>
              <a:spcAft>
                <a:spcPts val="600"/>
              </a:spcAft>
            </a:pPr>
            <a:endParaRPr lang="en-AU" sz="3000" dirty="0"/>
          </a:p>
          <a:p>
            <a:pPr>
              <a:spcAft>
                <a:spcPts val="600"/>
              </a:spcAft>
            </a:pPr>
            <a:r>
              <a:rPr lang="en-AU" sz="3000" dirty="0" smtClean="0"/>
              <a:t>Curiously though, in this case Cambridge emphasises the equilibrium state, in a monetary world, more than Lausanne.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679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6461"/>
            <a:ext cx="4741730" cy="6791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44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649426"/>
            <a:ext cx="842493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000" b="1" dirty="0" smtClean="0"/>
              <a:t>Scope of the Presentation</a:t>
            </a:r>
          </a:p>
          <a:p>
            <a:pPr>
              <a:spcAft>
                <a:spcPts val="600"/>
              </a:spcAft>
            </a:pPr>
            <a:endParaRPr lang="en-AU" sz="3000" dirty="0"/>
          </a:p>
          <a:p>
            <a:endParaRPr lang="en-AU" sz="3000" dirty="0" smtClean="0"/>
          </a:p>
          <a:p>
            <a:pPr>
              <a:spcAft>
                <a:spcPts val="2400"/>
              </a:spcAft>
            </a:pPr>
            <a:r>
              <a:rPr lang="en-AU" sz="3000" dirty="0" smtClean="0"/>
              <a:t>1) Context</a:t>
            </a:r>
          </a:p>
          <a:p>
            <a:pPr>
              <a:spcAft>
                <a:spcPts val="2400"/>
              </a:spcAft>
            </a:pPr>
            <a:r>
              <a:rPr lang="en-AU" sz="3000" dirty="0" smtClean="0"/>
              <a:t>2) </a:t>
            </a:r>
            <a:r>
              <a:rPr lang="en-AU" sz="3000" dirty="0" err="1" smtClean="0"/>
              <a:t>Pigou’s</a:t>
            </a:r>
            <a:r>
              <a:rPr lang="en-AU" sz="3000" dirty="0" smtClean="0"/>
              <a:t> formalisation of the Quantity Theory</a:t>
            </a:r>
          </a:p>
          <a:p>
            <a:pPr>
              <a:spcAft>
                <a:spcPts val="2400"/>
              </a:spcAft>
            </a:pPr>
            <a:r>
              <a:rPr lang="en-AU" sz="3000" dirty="0" smtClean="0"/>
              <a:t>3) Pareto’s formalisation </a:t>
            </a:r>
            <a:r>
              <a:rPr lang="en-AU" sz="3000" dirty="0"/>
              <a:t>of </a:t>
            </a:r>
            <a:r>
              <a:rPr lang="en-AU" sz="3000" dirty="0" smtClean="0"/>
              <a:t>the </a:t>
            </a:r>
            <a:r>
              <a:rPr lang="en-AU" sz="3000" dirty="0"/>
              <a:t>Quantity </a:t>
            </a:r>
            <a:r>
              <a:rPr lang="en-AU" sz="3000" dirty="0" smtClean="0"/>
              <a:t>Theory</a:t>
            </a:r>
          </a:p>
          <a:p>
            <a:pPr>
              <a:spcAft>
                <a:spcPts val="2400"/>
              </a:spcAft>
            </a:pPr>
            <a:r>
              <a:rPr lang="en-AU" sz="3000" dirty="0"/>
              <a:t>4) </a:t>
            </a:r>
            <a:r>
              <a:rPr lang="en-AU" sz="3000" dirty="0" err="1" smtClean="0"/>
              <a:t>Pigou</a:t>
            </a:r>
            <a:r>
              <a:rPr lang="en-AU" sz="3000" dirty="0" smtClean="0"/>
              <a:t> &amp; Pareto: concerns with the QT</a:t>
            </a:r>
          </a:p>
          <a:p>
            <a:pPr>
              <a:spcAft>
                <a:spcPts val="2400"/>
              </a:spcAft>
            </a:pPr>
            <a:r>
              <a:rPr lang="en-AU" sz="3000" dirty="0" smtClean="0"/>
              <a:t>5) </a:t>
            </a:r>
            <a:r>
              <a:rPr lang="en-AU" sz="3000" dirty="0" err="1"/>
              <a:t>Pigou</a:t>
            </a:r>
            <a:r>
              <a:rPr lang="en-AU" sz="3000" dirty="0"/>
              <a:t> &amp; Pareto: </a:t>
            </a:r>
            <a:r>
              <a:rPr lang="en-AU" sz="3000" dirty="0" smtClean="0"/>
              <a:t>difference in rhetoric</a:t>
            </a:r>
          </a:p>
          <a:p>
            <a:pPr>
              <a:spcAft>
                <a:spcPts val="2400"/>
              </a:spcAft>
            </a:pPr>
            <a:r>
              <a:rPr lang="en-AU" sz="3000" dirty="0" smtClean="0"/>
              <a:t>6) Conclusion  </a:t>
            </a:r>
            <a:endParaRPr lang="en-AU" sz="3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3495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649426"/>
            <a:ext cx="8640960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000" b="1" dirty="0" smtClean="0"/>
              <a:t>1</a:t>
            </a:r>
            <a:r>
              <a:rPr lang="en-AU" sz="3000" b="1" dirty="0"/>
              <a:t>) </a:t>
            </a:r>
            <a:r>
              <a:rPr lang="en-AU" sz="3000" b="1" dirty="0" smtClean="0"/>
              <a:t>Context</a:t>
            </a:r>
          </a:p>
          <a:p>
            <a:endParaRPr lang="en-AU" sz="3000" dirty="0" smtClean="0"/>
          </a:p>
          <a:p>
            <a:endParaRPr lang="en-AU" sz="3000" dirty="0"/>
          </a:p>
          <a:p>
            <a:pPr>
              <a:spcAft>
                <a:spcPts val="1800"/>
              </a:spcAft>
            </a:pPr>
            <a:r>
              <a:rPr lang="en-AU" sz="3000" b="1" dirty="0" err="1" smtClean="0"/>
              <a:t>Vilfredo</a:t>
            </a:r>
            <a:r>
              <a:rPr lang="en-AU" sz="3000" b="1" dirty="0" smtClean="0"/>
              <a:t> Pareto</a:t>
            </a:r>
            <a:r>
              <a:rPr lang="en-AU" sz="3000" b="1" dirty="0"/>
              <a:t>:  </a:t>
            </a:r>
            <a:endParaRPr lang="en-AU" sz="3000" b="1" dirty="0" smtClean="0"/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welfare economist; </a:t>
            </a:r>
            <a:r>
              <a:rPr lang="en-AU" sz="3000" dirty="0"/>
              <a:t>and </a:t>
            </a:r>
            <a:endParaRPr lang="en-AU" sz="3000" dirty="0" smtClean="0"/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Lausanne </a:t>
            </a:r>
            <a:r>
              <a:rPr lang="en-AU" sz="3000" dirty="0"/>
              <a:t>school </a:t>
            </a:r>
          </a:p>
          <a:p>
            <a:pPr>
              <a:spcAft>
                <a:spcPts val="1800"/>
              </a:spcAft>
            </a:pPr>
            <a:r>
              <a:rPr lang="en-AU" sz="3000" b="1" dirty="0" smtClean="0"/>
              <a:t>A. C. </a:t>
            </a:r>
            <a:r>
              <a:rPr lang="en-AU" sz="3000" b="1" dirty="0" err="1" smtClean="0"/>
              <a:t>Pigou</a:t>
            </a:r>
            <a:r>
              <a:rPr lang="en-AU" sz="3000" b="1" dirty="0" smtClean="0"/>
              <a:t>: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welfare economist; </a:t>
            </a:r>
            <a:r>
              <a:rPr lang="en-AU" sz="3000" dirty="0"/>
              <a:t>and </a:t>
            </a:r>
            <a:endParaRPr lang="en-AU" sz="3000" dirty="0" smtClean="0"/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Cambridge </a:t>
            </a:r>
            <a:r>
              <a:rPr lang="en-AU" sz="3000" dirty="0"/>
              <a:t>school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949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649426"/>
            <a:ext cx="864096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000" b="1" dirty="0" smtClean="0"/>
              <a:t>Context  </a:t>
            </a:r>
          </a:p>
          <a:p>
            <a:endParaRPr lang="en-AU" sz="3000" b="1" dirty="0" smtClean="0"/>
          </a:p>
          <a:p>
            <a:r>
              <a:rPr lang="en-AU" sz="3000" b="1" dirty="0" smtClean="0"/>
              <a:t>A) General Welfare</a:t>
            </a:r>
          </a:p>
          <a:p>
            <a:endParaRPr lang="en-AU" sz="3000" dirty="0" smtClean="0"/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Demand: </a:t>
            </a:r>
            <a:r>
              <a:rPr lang="en-AU" sz="3000" dirty="0" err="1" smtClean="0"/>
              <a:t>ophelimity</a:t>
            </a:r>
            <a:r>
              <a:rPr lang="en-AU" sz="3000" dirty="0" smtClean="0"/>
              <a:t>; 3</a:t>
            </a:r>
            <a:r>
              <a:rPr lang="en-AU" sz="3000" baseline="30000" dirty="0" smtClean="0"/>
              <a:t>rd</a:t>
            </a:r>
            <a:r>
              <a:rPr lang="en-AU" sz="3000" dirty="0" smtClean="0"/>
              <a:t> parties; and externalities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Difference in scope of economics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err="1" smtClean="0"/>
              <a:t>Pigou’s</a:t>
            </a:r>
            <a:r>
              <a:rPr lang="en-AU" sz="3000" dirty="0" smtClean="0"/>
              <a:t> first criterion: material dimension. 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err="1" smtClean="0"/>
              <a:t>Pigou’s</a:t>
            </a:r>
            <a:r>
              <a:rPr lang="en-AU" sz="3000" dirty="0" smtClean="0"/>
              <a:t> second criterion:  improved distribution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err="1" smtClean="0"/>
              <a:t>Pigou’s</a:t>
            </a:r>
            <a:r>
              <a:rPr lang="en-AU" sz="3000" dirty="0" smtClean="0"/>
              <a:t> third criterion: reduced fluctuations</a:t>
            </a:r>
            <a:endParaRPr lang="en-AU" sz="3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466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649426"/>
            <a:ext cx="8784976" cy="580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000" b="1" dirty="0" smtClean="0"/>
              <a:t>Context</a:t>
            </a:r>
          </a:p>
          <a:p>
            <a:endParaRPr lang="en-AU" sz="3000" b="1" dirty="0" smtClean="0"/>
          </a:p>
          <a:p>
            <a:r>
              <a:rPr lang="en-AU" sz="3000" b="1" dirty="0" smtClean="0"/>
              <a:t>B) </a:t>
            </a:r>
            <a:r>
              <a:rPr lang="en-AU" sz="3000" b="1" dirty="0" err="1" smtClean="0"/>
              <a:t>Pigou</a:t>
            </a:r>
            <a:r>
              <a:rPr lang="en-AU" sz="3000" b="1" dirty="0" smtClean="0"/>
              <a:t> and Pareto’s Law of Income Distribution</a:t>
            </a:r>
          </a:p>
          <a:p>
            <a:endParaRPr lang="en-AU" sz="3000" dirty="0" smtClean="0"/>
          </a:p>
          <a:p>
            <a:endParaRPr lang="en-AU" sz="3000" dirty="0"/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err="1" smtClean="0"/>
              <a:t>Pigou</a:t>
            </a:r>
            <a:r>
              <a:rPr lang="en-AU" sz="3000" dirty="0" smtClean="0"/>
              <a:t> rejected Pareto’s law.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In Pareto’s words, from a mix of induction and deduction we:</a:t>
            </a:r>
          </a:p>
          <a:p>
            <a:pPr lvl="1">
              <a:spcAft>
                <a:spcPts val="1800"/>
              </a:spcAft>
            </a:pPr>
            <a:r>
              <a:rPr lang="en-AU" sz="3000" dirty="0" smtClean="0"/>
              <a:t> </a:t>
            </a:r>
            <a:r>
              <a:rPr lang="en-GB" sz="2800" i="1" dirty="0" smtClean="0"/>
              <a:t>“… derive </a:t>
            </a:r>
            <a:r>
              <a:rPr lang="en-GB" sz="2800" i="1" dirty="0"/>
              <a:t>two very important </a:t>
            </a:r>
            <a:r>
              <a:rPr lang="en-GB" sz="2800" i="1" dirty="0" smtClean="0"/>
              <a:t>theorems. </a:t>
            </a:r>
            <a:endParaRPr lang="en-GB" sz="2800" i="1" dirty="0"/>
          </a:p>
          <a:p>
            <a:pPr lvl="1">
              <a:spcAft>
                <a:spcPts val="1800"/>
              </a:spcAft>
            </a:pPr>
            <a:r>
              <a:rPr lang="en-GB" sz="2800" i="1" dirty="0"/>
              <a:t> </a:t>
            </a:r>
            <a:r>
              <a:rPr lang="en-GB" sz="2800" i="1" dirty="0" smtClean="0"/>
              <a:t>The </a:t>
            </a:r>
            <a:r>
              <a:rPr lang="en-GB" sz="2800" i="1" dirty="0"/>
              <a:t>first of these theorems teaches us that the distribution of income is not due to chance</a:t>
            </a:r>
            <a:r>
              <a:rPr lang="en-GB" sz="2800" i="1" dirty="0" smtClean="0"/>
              <a:t>.”  </a:t>
            </a:r>
            <a:endParaRPr lang="en-GB" sz="2800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6335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397837"/>
            <a:ext cx="763284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000" dirty="0" smtClean="0">
                <a:latin typeface="Times New Roman" pitchFamily="18" charset="0"/>
                <a:cs typeface="Times New Roman" pitchFamily="18" charset="0"/>
              </a:rPr>
              <a:t>The Pareto Distribution of Income Curve</a:t>
            </a:r>
          </a:p>
          <a:p>
            <a:pPr algn="ctr"/>
            <a:endParaRPr lang="en-AU" sz="2500" dirty="0"/>
          </a:p>
        </p:txBody>
      </p:sp>
      <p:sp>
        <p:nvSpPr>
          <p:cNvPr id="12" name="TextBox 11"/>
          <p:cNvSpPr txBox="1"/>
          <p:nvPr/>
        </p:nvSpPr>
        <p:spPr>
          <a:xfrm>
            <a:off x="1426242" y="11065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A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1100903" y="1475900"/>
            <a:ext cx="6489671" cy="4810797"/>
            <a:chOff x="1970761" y="1806034"/>
            <a:chExt cx="4841511" cy="4211776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2347776" y="1806034"/>
              <a:ext cx="0" cy="33843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347776" y="5190410"/>
              <a:ext cx="345638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5804160" y="5005744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A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Freeform 38"/>
            <p:cNvSpPr/>
            <p:nvPr/>
          </p:nvSpPr>
          <p:spPr>
            <a:xfrm>
              <a:off x="2752475" y="2526114"/>
              <a:ext cx="2557104" cy="2565874"/>
            </a:xfrm>
            <a:custGeom>
              <a:avLst/>
              <a:gdLst>
                <a:gd name="connsiteX0" fmla="*/ 0 w 2831123"/>
                <a:gd name="connsiteY0" fmla="*/ 0 h 2581222"/>
                <a:gd name="connsiteX1" fmla="*/ 35170 w 2831123"/>
                <a:gd name="connsiteY1" fmla="*/ 413238 h 2581222"/>
                <a:gd name="connsiteX2" fmla="*/ 123093 w 2831123"/>
                <a:gd name="connsiteY2" fmla="*/ 923192 h 2581222"/>
                <a:gd name="connsiteX3" fmla="*/ 254977 w 2831123"/>
                <a:gd name="connsiteY3" fmla="*/ 1318846 h 2581222"/>
                <a:gd name="connsiteX4" fmla="*/ 457200 w 2831123"/>
                <a:gd name="connsiteY4" fmla="*/ 1714500 h 2581222"/>
                <a:gd name="connsiteX5" fmla="*/ 606670 w 2831123"/>
                <a:gd name="connsiteY5" fmla="*/ 1899138 h 2581222"/>
                <a:gd name="connsiteX6" fmla="*/ 914400 w 2831123"/>
                <a:gd name="connsiteY6" fmla="*/ 2189284 h 2581222"/>
                <a:gd name="connsiteX7" fmla="*/ 1529862 w 2831123"/>
                <a:gd name="connsiteY7" fmla="*/ 2435469 h 2581222"/>
                <a:gd name="connsiteX8" fmla="*/ 1943100 w 2831123"/>
                <a:gd name="connsiteY8" fmla="*/ 2523392 h 2581222"/>
                <a:gd name="connsiteX9" fmla="*/ 2523393 w 2831123"/>
                <a:gd name="connsiteY9" fmla="*/ 2576146 h 2581222"/>
                <a:gd name="connsiteX10" fmla="*/ 2831123 w 2831123"/>
                <a:gd name="connsiteY10" fmla="*/ 2576146 h 2581222"/>
                <a:gd name="connsiteX0" fmla="*/ 0 w 2831123"/>
                <a:gd name="connsiteY0" fmla="*/ 0 h 2581222"/>
                <a:gd name="connsiteX1" fmla="*/ 35170 w 2831123"/>
                <a:gd name="connsiteY1" fmla="*/ 413238 h 2581222"/>
                <a:gd name="connsiteX2" fmla="*/ 123093 w 2831123"/>
                <a:gd name="connsiteY2" fmla="*/ 923192 h 2581222"/>
                <a:gd name="connsiteX3" fmla="*/ 254977 w 2831123"/>
                <a:gd name="connsiteY3" fmla="*/ 1318846 h 2581222"/>
                <a:gd name="connsiteX4" fmla="*/ 457200 w 2831123"/>
                <a:gd name="connsiteY4" fmla="*/ 1714500 h 2581222"/>
                <a:gd name="connsiteX5" fmla="*/ 580293 w 2831123"/>
                <a:gd name="connsiteY5" fmla="*/ 1907930 h 2581222"/>
                <a:gd name="connsiteX6" fmla="*/ 914400 w 2831123"/>
                <a:gd name="connsiteY6" fmla="*/ 2189284 h 2581222"/>
                <a:gd name="connsiteX7" fmla="*/ 1529862 w 2831123"/>
                <a:gd name="connsiteY7" fmla="*/ 2435469 h 2581222"/>
                <a:gd name="connsiteX8" fmla="*/ 1943100 w 2831123"/>
                <a:gd name="connsiteY8" fmla="*/ 2523392 h 2581222"/>
                <a:gd name="connsiteX9" fmla="*/ 2523393 w 2831123"/>
                <a:gd name="connsiteY9" fmla="*/ 2576146 h 2581222"/>
                <a:gd name="connsiteX10" fmla="*/ 2831123 w 2831123"/>
                <a:gd name="connsiteY10" fmla="*/ 2576146 h 2581222"/>
                <a:gd name="connsiteX0" fmla="*/ 0 w 2831123"/>
                <a:gd name="connsiteY0" fmla="*/ 0 h 2581222"/>
                <a:gd name="connsiteX1" fmla="*/ 35170 w 2831123"/>
                <a:gd name="connsiteY1" fmla="*/ 413238 h 2581222"/>
                <a:gd name="connsiteX2" fmla="*/ 123093 w 2831123"/>
                <a:gd name="connsiteY2" fmla="*/ 923192 h 2581222"/>
                <a:gd name="connsiteX3" fmla="*/ 254977 w 2831123"/>
                <a:gd name="connsiteY3" fmla="*/ 1318846 h 2581222"/>
                <a:gd name="connsiteX4" fmla="*/ 457200 w 2831123"/>
                <a:gd name="connsiteY4" fmla="*/ 1714500 h 2581222"/>
                <a:gd name="connsiteX5" fmla="*/ 580293 w 2831123"/>
                <a:gd name="connsiteY5" fmla="*/ 1907930 h 2581222"/>
                <a:gd name="connsiteX6" fmla="*/ 914400 w 2831123"/>
                <a:gd name="connsiteY6" fmla="*/ 2189284 h 2581222"/>
                <a:gd name="connsiteX7" fmla="*/ 1512278 w 2831123"/>
                <a:gd name="connsiteY7" fmla="*/ 2461846 h 2581222"/>
                <a:gd name="connsiteX8" fmla="*/ 1943100 w 2831123"/>
                <a:gd name="connsiteY8" fmla="*/ 2523392 h 2581222"/>
                <a:gd name="connsiteX9" fmla="*/ 2523393 w 2831123"/>
                <a:gd name="connsiteY9" fmla="*/ 2576146 h 2581222"/>
                <a:gd name="connsiteX10" fmla="*/ 2831123 w 2831123"/>
                <a:gd name="connsiteY10" fmla="*/ 2576146 h 2581222"/>
                <a:gd name="connsiteX0" fmla="*/ 0 w 2831123"/>
                <a:gd name="connsiteY0" fmla="*/ 0 h 2581222"/>
                <a:gd name="connsiteX1" fmla="*/ 35170 w 2831123"/>
                <a:gd name="connsiteY1" fmla="*/ 413238 h 2581222"/>
                <a:gd name="connsiteX2" fmla="*/ 123093 w 2831123"/>
                <a:gd name="connsiteY2" fmla="*/ 923192 h 2581222"/>
                <a:gd name="connsiteX3" fmla="*/ 254977 w 2831123"/>
                <a:gd name="connsiteY3" fmla="*/ 1318846 h 2581222"/>
                <a:gd name="connsiteX4" fmla="*/ 457200 w 2831123"/>
                <a:gd name="connsiteY4" fmla="*/ 1714500 h 2581222"/>
                <a:gd name="connsiteX5" fmla="*/ 580293 w 2831123"/>
                <a:gd name="connsiteY5" fmla="*/ 1907930 h 2581222"/>
                <a:gd name="connsiteX6" fmla="*/ 914400 w 2831123"/>
                <a:gd name="connsiteY6" fmla="*/ 2189284 h 2581222"/>
                <a:gd name="connsiteX7" fmla="*/ 1512278 w 2831123"/>
                <a:gd name="connsiteY7" fmla="*/ 2461846 h 2581222"/>
                <a:gd name="connsiteX8" fmla="*/ 1943100 w 2831123"/>
                <a:gd name="connsiteY8" fmla="*/ 2523392 h 2581222"/>
                <a:gd name="connsiteX9" fmla="*/ 2523393 w 2831123"/>
                <a:gd name="connsiteY9" fmla="*/ 2576146 h 2581222"/>
                <a:gd name="connsiteX10" fmla="*/ 2831123 w 2831123"/>
                <a:gd name="connsiteY10" fmla="*/ 2576146 h 2581222"/>
                <a:gd name="connsiteX0" fmla="*/ 0 w 2831123"/>
                <a:gd name="connsiteY0" fmla="*/ 0 h 2576146"/>
                <a:gd name="connsiteX1" fmla="*/ 35170 w 2831123"/>
                <a:gd name="connsiteY1" fmla="*/ 413238 h 2576146"/>
                <a:gd name="connsiteX2" fmla="*/ 123093 w 2831123"/>
                <a:gd name="connsiteY2" fmla="*/ 923192 h 2576146"/>
                <a:gd name="connsiteX3" fmla="*/ 254977 w 2831123"/>
                <a:gd name="connsiteY3" fmla="*/ 1318846 h 2576146"/>
                <a:gd name="connsiteX4" fmla="*/ 457200 w 2831123"/>
                <a:gd name="connsiteY4" fmla="*/ 1714500 h 2576146"/>
                <a:gd name="connsiteX5" fmla="*/ 580293 w 2831123"/>
                <a:gd name="connsiteY5" fmla="*/ 1907930 h 2576146"/>
                <a:gd name="connsiteX6" fmla="*/ 914400 w 2831123"/>
                <a:gd name="connsiteY6" fmla="*/ 2189284 h 2576146"/>
                <a:gd name="connsiteX7" fmla="*/ 1512278 w 2831123"/>
                <a:gd name="connsiteY7" fmla="*/ 2461846 h 2576146"/>
                <a:gd name="connsiteX8" fmla="*/ 1943100 w 2831123"/>
                <a:gd name="connsiteY8" fmla="*/ 2549768 h 2576146"/>
                <a:gd name="connsiteX9" fmla="*/ 2523393 w 2831123"/>
                <a:gd name="connsiteY9" fmla="*/ 2576146 h 2576146"/>
                <a:gd name="connsiteX10" fmla="*/ 2831123 w 2831123"/>
                <a:gd name="connsiteY10" fmla="*/ 2576146 h 2576146"/>
                <a:gd name="connsiteX0" fmla="*/ 0 w 2831123"/>
                <a:gd name="connsiteY0" fmla="*/ 0 h 2576146"/>
                <a:gd name="connsiteX1" fmla="*/ 35170 w 2831123"/>
                <a:gd name="connsiteY1" fmla="*/ 413238 h 2576146"/>
                <a:gd name="connsiteX2" fmla="*/ 123093 w 2831123"/>
                <a:gd name="connsiteY2" fmla="*/ 923192 h 2576146"/>
                <a:gd name="connsiteX3" fmla="*/ 254977 w 2831123"/>
                <a:gd name="connsiteY3" fmla="*/ 1318846 h 2576146"/>
                <a:gd name="connsiteX4" fmla="*/ 430823 w 2831123"/>
                <a:gd name="connsiteY4" fmla="*/ 1732084 h 2576146"/>
                <a:gd name="connsiteX5" fmla="*/ 580293 w 2831123"/>
                <a:gd name="connsiteY5" fmla="*/ 1907930 h 2576146"/>
                <a:gd name="connsiteX6" fmla="*/ 914400 w 2831123"/>
                <a:gd name="connsiteY6" fmla="*/ 2189284 h 2576146"/>
                <a:gd name="connsiteX7" fmla="*/ 1512278 w 2831123"/>
                <a:gd name="connsiteY7" fmla="*/ 2461846 h 2576146"/>
                <a:gd name="connsiteX8" fmla="*/ 1943100 w 2831123"/>
                <a:gd name="connsiteY8" fmla="*/ 2549768 h 2576146"/>
                <a:gd name="connsiteX9" fmla="*/ 2523393 w 2831123"/>
                <a:gd name="connsiteY9" fmla="*/ 2576146 h 2576146"/>
                <a:gd name="connsiteX10" fmla="*/ 2831123 w 2831123"/>
                <a:gd name="connsiteY10" fmla="*/ 2576146 h 2576146"/>
                <a:gd name="connsiteX0" fmla="*/ 0 w 2831123"/>
                <a:gd name="connsiteY0" fmla="*/ 0 h 2576146"/>
                <a:gd name="connsiteX1" fmla="*/ 35170 w 2831123"/>
                <a:gd name="connsiteY1" fmla="*/ 413238 h 2576146"/>
                <a:gd name="connsiteX2" fmla="*/ 123093 w 2831123"/>
                <a:gd name="connsiteY2" fmla="*/ 923192 h 2576146"/>
                <a:gd name="connsiteX3" fmla="*/ 254977 w 2831123"/>
                <a:gd name="connsiteY3" fmla="*/ 1318846 h 2576146"/>
                <a:gd name="connsiteX4" fmla="*/ 430823 w 2831123"/>
                <a:gd name="connsiteY4" fmla="*/ 1732084 h 2576146"/>
                <a:gd name="connsiteX5" fmla="*/ 606670 w 2831123"/>
                <a:gd name="connsiteY5" fmla="*/ 1943099 h 2576146"/>
                <a:gd name="connsiteX6" fmla="*/ 914400 w 2831123"/>
                <a:gd name="connsiteY6" fmla="*/ 2189284 h 2576146"/>
                <a:gd name="connsiteX7" fmla="*/ 1512278 w 2831123"/>
                <a:gd name="connsiteY7" fmla="*/ 2461846 h 2576146"/>
                <a:gd name="connsiteX8" fmla="*/ 1943100 w 2831123"/>
                <a:gd name="connsiteY8" fmla="*/ 2549768 h 2576146"/>
                <a:gd name="connsiteX9" fmla="*/ 2523393 w 2831123"/>
                <a:gd name="connsiteY9" fmla="*/ 2576146 h 2576146"/>
                <a:gd name="connsiteX10" fmla="*/ 2831123 w 2831123"/>
                <a:gd name="connsiteY10" fmla="*/ 2576146 h 2576146"/>
                <a:gd name="connsiteX0" fmla="*/ 0 w 2831123"/>
                <a:gd name="connsiteY0" fmla="*/ 0 h 2576146"/>
                <a:gd name="connsiteX1" fmla="*/ 35170 w 2831123"/>
                <a:gd name="connsiteY1" fmla="*/ 413238 h 2576146"/>
                <a:gd name="connsiteX2" fmla="*/ 123093 w 2831123"/>
                <a:gd name="connsiteY2" fmla="*/ 923192 h 2576146"/>
                <a:gd name="connsiteX3" fmla="*/ 254977 w 2831123"/>
                <a:gd name="connsiteY3" fmla="*/ 1318846 h 2576146"/>
                <a:gd name="connsiteX4" fmla="*/ 430823 w 2831123"/>
                <a:gd name="connsiteY4" fmla="*/ 1732084 h 2576146"/>
                <a:gd name="connsiteX5" fmla="*/ 597878 w 2831123"/>
                <a:gd name="connsiteY5" fmla="*/ 1969475 h 2576146"/>
                <a:gd name="connsiteX6" fmla="*/ 914400 w 2831123"/>
                <a:gd name="connsiteY6" fmla="*/ 2189284 h 2576146"/>
                <a:gd name="connsiteX7" fmla="*/ 1512278 w 2831123"/>
                <a:gd name="connsiteY7" fmla="*/ 2461846 h 2576146"/>
                <a:gd name="connsiteX8" fmla="*/ 1943100 w 2831123"/>
                <a:gd name="connsiteY8" fmla="*/ 2549768 h 2576146"/>
                <a:gd name="connsiteX9" fmla="*/ 2523393 w 2831123"/>
                <a:gd name="connsiteY9" fmla="*/ 2576146 h 2576146"/>
                <a:gd name="connsiteX10" fmla="*/ 2831123 w 2831123"/>
                <a:gd name="connsiteY10" fmla="*/ 2576146 h 2576146"/>
                <a:gd name="connsiteX0" fmla="*/ 0 w 2831123"/>
                <a:gd name="connsiteY0" fmla="*/ 0 h 2576146"/>
                <a:gd name="connsiteX1" fmla="*/ 35170 w 2831123"/>
                <a:gd name="connsiteY1" fmla="*/ 413238 h 2576146"/>
                <a:gd name="connsiteX2" fmla="*/ 123093 w 2831123"/>
                <a:gd name="connsiteY2" fmla="*/ 923192 h 2576146"/>
                <a:gd name="connsiteX3" fmla="*/ 254977 w 2831123"/>
                <a:gd name="connsiteY3" fmla="*/ 1362808 h 2576146"/>
                <a:gd name="connsiteX4" fmla="*/ 430823 w 2831123"/>
                <a:gd name="connsiteY4" fmla="*/ 1732084 h 2576146"/>
                <a:gd name="connsiteX5" fmla="*/ 597878 w 2831123"/>
                <a:gd name="connsiteY5" fmla="*/ 1969475 h 2576146"/>
                <a:gd name="connsiteX6" fmla="*/ 914400 w 2831123"/>
                <a:gd name="connsiteY6" fmla="*/ 2189284 h 2576146"/>
                <a:gd name="connsiteX7" fmla="*/ 1512278 w 2831123"/>
                <a:gd name="connsiteY7" fmla="*/ 2461846 h 2576146"/>
                <a:gd name="connsiteX8" fmla="*/ 1943100 w 2831123"/>
                <a:gd name="connsiteY8" fmla="*/ 2549768 h 2576146"/>
                <a:gd name="connsiteX9" fmla="*/ 2523393 w 2831123"/>
                <a:gd name="connsiteY9" fmla="*/ 2576146 h 2576146"/>
                <a:gd name="connsiteX10" fmla="*/ 2831123 w 2831123"/>
                <a:gd name="connsiteY10" fmla="*/ 2576146 h 2576146"/>
                <a:gd name="connsiteX0" fmla="*/ 0 w 2831123"/>
                <a:gd name="connsiteY0" fmla="*/ 0 h 2578920"/>
                <a:gd name="connsiteX1" fmla="*/ 35170 w 2831123"/>
                <a:gd name="connsiteY1" fmla="*/ 413238 h 2578920"/>
                <a:gd name="connsiteX2" fmla="*/ 123093 w 2831123"/>
                <a:gd name="connsiteY2" fmla="*/ 923192 h 2578920"/>
                <a:gd name="connsiteX3" fmla="*/ 254977 w 2831123"/>
                <a:gd name="connsiteY3" fmla="*/ 1362808 h 2578920"/>
                <a:gd name="connsiteX4" fmla="*/ 430823 w 2831123"/>
                <a:gd name="connsiteY4" fmla="*/ 1732084 h 2578920"/>
                <a:gd name="connsiteX5" fmla="*/ 597878 w 2831123"/>
                <a:gd name="connsiteY5" fmla="*/ 1969475 h 2578920"/>
                <a:gd name="connsiteX6" fmla="*/ 914400 w 2831123"/>
                <a:gd name="connsiteY6" fmla="*/ 2189284 h 2578920"/>
                <a:gd name="connsiteX7" fmla="*/ 1512278 w 2831123"/>
                <a:gd name="connsiteY7" fmla="*/ 2461846 h 2578920"/>
                <a:gd name="connsiteX8" fmla="*/ 1916723 w 2831123"/>
                <a:gd name="connsiteY8" fmla="*/ 2558560 h 2578920"/>
                <a:gd name="connsiteX9" fmla="*/ 2523393 w 2831123"/>
                <a:gd name="connsiteY9" fmla="*/ 2576146 h 2578920"/>
                <a:gd name="connsiteX10" fmla="*/ 2831123 w 2831123"/>
                <a:gd name="connsiteY10" fmla="*/ 2576146 h 2578920"/>
                <a:gd name="connsiteX0" fmla="*/ 0 w 2831123"/>
                <a:gd name="connsiteY0" fmla="*/ 0 h 2588239"/>
                <a:gd name="connsiteX1" fmla="*/ 35170 w 2831123"/>
                <a:gd name="connsiteY1" fmla="*/ 413238 h 2588239"/>
                <a:gd name="connsiteX2" fmla="*/ 123093 w 2831123"/>
                <a:gd name="connsiteY2" fmla="*/ 923192 h 2588239"/>
                <a:gd name="connsiteX3" fmla="*/ 254977 w 2831123"/>
                <a:gd name="connsiteY3" fmla="*/ 1362808 h 2588239"/>
                <a:gd name="connsiteX4" fmla="*/ 430823 w 2831123"/>
                <a:gd name="connsiteY4" fmla="*/ 1732084 h 2588239"/>
                <a:gd name="connsiteX5" fmla="*/ 597878 w 2831123"/>
                <a:gd name="connsiteY5" fmla="*/ 1969475 h 2588239"/>
                <a:gd name="connsiteX6" fmla="*/ 914400 w 2831123"/>
                <a:gd name="connsiteY6" fmla="*/ 2189284 h 2588239"/>
                <a:gd name="connsiteX7" fmla="*/ 1512278 w 2831123"/>
                <a:gd name="connsiteY7" fmla="*/ 2461846 h 2588239"/>
                <a:gd name="connsiteX8" fmla="*/ 1916723 w 2831123"/>
                <a:gd name="connsiteY8" fmla="*/ 2580670 h 2588239"/>
                <a:gd name="connsiteX9" fmla="*/ 2523393 w 2831123"/>
                <a:gd name="connsiteY9" fmla="*/ 2576146 h 2588239"/>
                <a:gd name="connsiteX10" fmla="*/ 2831123 w 2831123"/>
                <a:gd name="connsiteY10" fmla="*/ 2576146 h 2588239"/>
                <a:gd name="connsiteX0" fmla="*/ 0 w 2831123"/>
                <a:gd name="connsiteY0" fmla="*/ 0 h 2580316"/>
                <a:gd name="connsiteX1" fmla="*/ 35170 w 2831123"/>
                <a:gd name="connsiteY1" fmla="*/ 413238 h 2580316"/>
                <a:gd name="connsiteX2" fmla="*/ 123093 w 2831123"/>
                <a:gd name="connsiteY2" fmla="*/ 923192 h 2580316"/>
                <a:gd name="connsiteX3" fmla="*/ 254977 w 2831123"/>
                <a:gd name="connsiteY3" fmla="*/ 1362808 h 2580316"/>
                <a:gd name="connsiteX4" fmla="*/ 430823 w 2831123"/>
                <a:gd name="connsiteY4" fmla="*/ 1732084 h 2580316"/>
                <a:gd name="connsiteX5" fmla="*/ 597878 w 2831123"/>
                <a:gd name="connsiteY5" fmla="*/ 1969475 h 2580316"/>
                <a:gd name="connsiteX6" fmla="*/ 914400 w 2831123"/>
                <a:gd name="connsiteY6" fmla="*/ 2189284 h 2580316"/>
                <a:gd name="connsiteX7" fmla="*/ 1512278 w 2831123"/>
                <a:gd name="connsiteY7" fmla="*/ 2461846 h 2580316"/>
                <a:gd name="connsiteX8" fmla="*/ 1894810 w 2831123"/>
                <a:gd name="connsiteY8" fmla="*/ 2536450 h 2580316"/>
                <a:gd name="connsiteX9" fmla="*/ 2523393 w 2831123"/>
                <a:gd name="connsiteY9" fmla="*/ 2576146 h 2580316"/>
                <a:gd name="connsiteX10" fmla="*/ 2831123 w 2831123"/>
                <a:gd name="connsiteY10" fmla="*/ 2576146 h 2580316"/>
                <a:gd name="connsiteX0" fmla="*/ 0 w 2831123"/>
                <a:gd name="connsiteY0" fmla="*/ 0 h 2580316"/>
                <a:gd name="connsiteX1" fmla="*/ 35170 w 2831123"/>
                <a:gd name="connsiteY1" fmla="*/ 413238 h 2580316"/>
                <a:gd name="connsiteX2" fmla="*/ 123093 w 2831123"/>
                <a:gd name="connsiteY2" fmla="*/ 923192 h 2580316"/>
                <a:gd name="connsiteX3" fmla="*/ 254977 w 2831123"/>
                <a:gd name="connsiteY3" fmla="*/ 1362808 h 2580316"/>
                <a:gd name="connsiteX4" fmla="*/ 430823 w 2831123"/>
                <a:gd name="connsiteY4" fmla="*/ 1732084 h 2580316"/>
                <a:gd name="connsiteX5" fmla="*/ 597878 w 2831123"/>
                <a:gd name="connsiteY5" fmla="*/ 1969475 h 2580316"/>
                <a:gd name="connsiteX6" fmla="*/ 914400 w 2831123"/>
                <a:gd name="connsiteY6" fmla="*/ 2189284 h 2580316"/>
                <a:gd name="connsiteX7" fmla="*/ 1380796 w 2831123"/>
                <a:gd name="connsiteY7" fmla="*/ 2380777 h 2580316"/>
                <a:gd name="connsiteX8" fmla="*/ 1894810 w 2831123"/>
                <a:gd name="connsiteY8" fmla="*/ 2536450 h 2580316"/>
                <a:gd name="connsiteX9" fmla="*/ 2523393 w 2831123"/>
                <a:gd name="connsiteY9" fmla="*/ 2576146 h 2580316"/>
                <a:gd name="connsiteX10" fmla="*/ 2831123 w 2831123"/>
                <a:gd name="connsiteY10" fmla="*/ 2576146 h 2580316"/>
                <a:gd name="connsiteX0" fmla="*/ 0 w 2831123"/>
                <a:gd name="connsiteY0" fmla="*/ 0 h 2579824"/>
                <a:gd name="connsiteX1" fmla="*/ 35170 w 2831123"/>
                <a:gd name="connsiteY1" fmla="*/ 413238 h 2579824"/>
                <a:gd name="connsiteX2" fmla="*/ 123093 w 2831123"/>
                <a:gd name="connsiteY2" fmla="*/ 923192 h 2579824"/>
                <a:gd name="connsiteX3" fmla="*/ 254977 w 2831123"/>
                <a:gd name="connsiteY3" fmla="*/ 1362808 h 2579824"/>
                <a:gd name="connsiteX4" fmla="*/ 430823 w 2831123"/>
                <a:gd name="connsiteY4" fmla="*/ 1732084 h 2579824"/>
                <a:gd name="connsiteX5" fmla="*/ 597878 w 2831123"/>
                <a:gd name="connsiteY5" fmla="*/ 1969475 h 2579824"/>
                <a:gd name="connsiteX6" fmla="*/ 914400 w 2831123"/>
                <a:gd name="connsiteY6" fmla="*/ 2189284 h 2579824"/>
                <a:gd name="connsiteX7" fmla="*/ 1380796 w 2831123"/>
                <a:gd name="connsiteY7" fmla="*/ 2380777 h 2579824"/>
                <a:gd name="connsiteX8" fmla="*/ 1843678 w 2831123"/>
                <a:gd name="connsiteY8" fmla="*/ 2543820 h 2579824"/>
                <a:gd name="connsiteX9" fmla="*/ 2523393 w 2831123"/>
                <a:gd name="connsiteY9" fmla="*/ 2576146 h 2579824"/>
                <a:gd name="connsiteX10" fmla="*/ 2831123 w 2831123"/>
                <a:gd name="connsiteY10" fmla="*/ 2576146 h 2579824"/>
                <a:gd name="connsiteX0" fmla="*/ 0 w 2831123"/>
                <a:gd name="connsiteY0" fmla="*/ 0 h 2579824"/>
                <a:gd name="connsiteX1" fmla="*/ 35170 w 2831123"/>
                <a:gd name="connsiteY1" fmla="*/ 413238 h 2579824"/>
                <a:gd name="connsiteX2" fmla="*/ 123093 w 2831123"/>
                <a:gd name="connsiteY2" fmla="*/ 923192 h 2579824"/>
                <a:gd name="connsiteX3" fmla="*/ 254977 w 2831123"/>
                <a:gd name="connsiteY3" fmla="*/ 1362808 h 2579824"/>
                <a:gd name="connsiteX4" fmla="*/ 430823 w 2831123"/>
                <a:gd name="connsiteY4" fmla="*/ 1732084 h 2579824"/>
                <a:gd name="connsiteX5" fmla="*/ 597878 w 2831123"/>
                <a:gd name="connsiteY5" fmla="*/ 1969475 h 2579824"/>
                <a:gd name="connsiteX6" fmla="*/ 914400 w 2831123"/>
                <a:gd name="connsiteY6" fmla="*/ 2189284 h 2579824"/>
                <a:gd name="connsiteX7" fmla="*/ 1249314 w 2831123"/>
                <a:gd name="connsiteY7" fmla="*/ 2388148 h 2579824"/>
                <a:gd name="connsiteX8" fmla="*/ 1843678 w 2831123"/>
                <a:gd name="connsiteY8" fmla="*/ 2543820 h 2579824"/>
                <a:gd name="connsiteX9" fmla="*/ 2523393 w 2831123"/>
                <a:gd name="connsiteY9" fmla="*/ 2576146 h 2579824"/>
                <a:gd name="connsiteX10" fmla="*/ 2831123 w 2831123"/>
                <a:gd name="connsiteY10" fmla="*/ 2576146 h 2579824"/>
                <a:gd name="connsiteX0" fmla="*/ 0 w 2831123"/>
                <a:gd name="connsiteY0" fmla="*/ 0 h 2579824"/>
                <a:gd name="connsiteX1" fmla="*/ 35170 w 2831123"/>
                <a:gd name="connsiteY1" fmla="*/ 413238 h 2579824"/>
                <a:gd name="connsiteX2" fmla="*/ 123093 w 2831123"/>
                <a:gd name="connsiteY2" fmla="*/ 923192 h 2579824"/>
                <a:gd name="connsiteX3" fmla="*/ 254977 w 2831123"/>
                <a:gd name="connsiteY3" fmla="*/ 1362808 h 2579824"/>
                <a:gd name="connsiteX4" fmla="*/ 430823 w 2831123"/>
                <a:gd name="connsiteY4" fmla="*/ 1732084 h 2579824"/>
                <a:gd name="connsiteX5" fmla="*/ 597878 w 2831123"/>
                <a:gd name="connsiteY5" fmla="*/ 1969475 h 2579824"/>
                <a:gd name="connsiteX6" fmla="*/ 826746 w 2831123"/>
                <a:gd name="connsiteY6" fmla="*/ 2189284 h 2579824"/>
                <a:gd name="connsiteX7" fmla="*/ 1249314 w 2831123"/>
                <a:gd name="connsiteY7" fmla="*/ 2388148 h 2579824"/>
                <a:gd name="connsiteX8" fmla="*/ 1843678 w 2831123"/>
                <a:gd name="connsiteY8" fmla="*/ 2543820 h 2579824"/>
                <a:gd name="connsiteX9" fmla="*/ 2523393 w 2831123"/>
                <a:gd name="connsiteY9" fmla="*/ 2576146 h 2579824"/>
                <a:gd name="connsiteX10" fmla="*/ 2831123 w 2831123"/>
                <a:gd name="connsiteY10" fmla="*/ 2576146 h 2579824"/>
                <a:gd name="connsiteX0" fmla="*/ 0 w 2831123"/>
                <a:gd name="connsiteY0" fmla="*/ 0 h 2579824"/>
                <a:gd name="connsiteX1" fmla="*/ 35170 w 2831123"/>
                <a:gd name="connsiteY1" fmla="*/ 413238 h 2579824"/>
                <a:gd name="connsiteX2" fmla="*/ 123093 w 2831123"/>
                <a:gd name="connsiteY2" fmla="*/ 923192 h 2579824"/>
                <a:gd name="connsiteX3" fmla="*/ 254977 w 2831123"/>
                <a:gd name="connsiteY3" fmla="*/ 1362808 h 2579824"/>
                <a:gd name="connsiteX4" fmla="*/ 430823 w 2831123"/>
                <a:gd name="connsiteY4" fmla="*/ 1732084 h 2579824"/>
                <a:gd name="connsiteX5" fmla="*/ 546746 w 2831123"/>
                <a:gd name="connsiteY5" fmla="*/ 1962104 h 2579824"/>
                <a:gd name="connsiteX6" fmla="*/ 826746 w 2831123"/>
                <a:gd name="connsiteY6" fmla="*/ 2189284 h 2579824"/>
                <a:gd name="connsiteX7" fmla="*/ 1249314 w 2831123"/>
                <a:gd name="connsiteY7" fmla="*/ 2388148 h 2579824"/>
                <a:gd name="connsiteX8" fmla="*/ 1843678 w 2831123"/>
                <a:gd name="connsiteY8" fmla="*/ 2543820 h 2579824"/>
                <a:gd name="connsiteX9" fmla="*/ 2523393 w 2831123"/>
                <a:gd name="connsiteY9" fmla="*/ 2576146 h 2579824"/>
                <a:gd name="connsiteX10" fmla="*/ 2831123 w 2831123"/>
                <a:gd name="connsiteY10" fmla="*/ 2576146 h 2579824"/>
                <a:gd name="connsiteX0" fmla="*/ 0 w 2831123"/>
                <a:gd name="connsiteY0" fmla="*/ 0 h 2579824"/>
                <a:gd name="connsiteX1" fmla="*/ 35170 w 2831123"/>
                <a:gd name="connsiteY1" fmla="*/ 413238 h 2579824"/>
                <a:gd name="connsiteX2" fmla="*/ 123093 w 2831123"/>
                <a:gd name="connsiteY2" fmla="*/ 923192 h 2579824"/>
                <a:gd name="connsiteX3" fmla="*/ 254977 w 2831123"/>
                <a:gd name="connsiteY3" fmla="*/ 1362808 h 2579824"/>
                <a:gd name="connsiteX4" fmla="*/ 372386 w 2831123"/>
                <a:gd name="connsiteY4" fmla="*/ 1732084 h 2579824"/>
                <a:gd name="connsiteX5" fmla="*/ 546746 w 2831123"/>
                <a:gd name="connsiteY5" fmla="*/ 1962104 h 2579824"/>
                <a:gd name="connsiteX6" fmla="*/ 826746 w 2831123"/>
                <a:gd name="connsiteY6" fmla="*/ 2189284 h 2579824"/>
                <a:gd name="connsiteX7" fmla="*/ 1249314 w 2831123"/>
                <a:gd name="connsiteY7" fmla="*/ 2388148 h 2579824"/>
                <a:gd name="connsiteX8" fmla="*/ 1843678 w 2831123"/>
                <a:gd name="connsiteY8" fmla="*/ 2543820 h 2579824"/>
                <a:gd name="connsiteX9" fmla="*/ 2523393 w 2831123"/>
                <a:gd name="connsiteY9" fmla="*/ 2576146 h 2579824"/>
                <a:gd name="connsiteX10" fmla="*/ 2831123 w 2831123"/>
                <a:gd name="connsiteY10" fmla="*/ 2576146 h 2579824"/>
                <a:gd name="connsiteX0" fmla="*/ 0 w 2831123"/>
                <a:gd name="connsiteY0" fmla="*/ 0 h 2579824"/>
                <a:gd name="connsiteX1" fmla="*/ 35170 w 2831123"/>
                <a:gd name="connsiteY1" fmla="*/ 413238 h 2579824"/>
                <a:gd name="connsiteX2" fmla="*/ 123093 w 2831123"/>
                <a:gd name="connsiteY2" fmla="*/ 923192 h 2579824"/>
                <a:gd name="connsiteX3" fmla="*/ 196540 w 2831123"/>
                <a:gd name="connsiteY3" fmla="*/ 1281739 h 2579824"/>
                <a:gd name="connsiteX4" fmla="*/ 372386 w 2831123"/>
                <a:gd name="connsiteY4" fmla="*/ 1732084 h 2579824"/>
                <a:gd name="connsiteX5" fmla="*/ 546746 w 2831123"/>
                <a:gd name="connsiteY5" fmla="*/ 1962104 h 2579824"/>
                <a:gd name="connsiteX6" fmla="*/ 826746 w 2831123"/>
                <a:gd name="connsiteY6" fmla="*/ 2189284 h 2579824"/>
                <a:gd name="connsiteX7" fmla="*/ 1249314 w 2831123"/>
                <a:gd name="connsiteY7" fmla="*/ 2388148 h 2579824"/>
                <a:gd name="connsiteX8" fmla="*/ 1843678 w 2831123"/>
                <a:gd name="connsiteY8" fmla="*/ 2543820 h 2579824"/>
                <a:gd name="connsiteX9" fmla="*/ 2523393 w 2831123"/>
                <a:gd name="connsiteY9" fmla="*/ 2576146 h 2579824"/>
                <a:gd name="connsiteX10" fmla="*/ 2831123 w 2831123"/>
                <a:gd name="connsiteY10" fmla="*/ 2576146 h 2579824"/>
                <a:gd name="connsiteX0" fmla="*/ 0 w 2831123"/>
                <a:gd name="connsiteY0" fmla="*/ 0 h 2579824"/>
                <a:gd name="connsiteX1" fmla="*/ 35170 w 2831123"/>
                <a:gd name="connsiteY1" fmla="*/ 413238 h 2579824"/>
                <a:gd name="connsiteX2" fmla="*/ 71961 w 2831123"/>
                <a:gd name="connsiteY2" fmla="*/ 753683 h 2579824"/>
                <a:gd name="connsiteX3" fmla="*/ 196540 w 2831123"/>
                <a:gd name="connsiteY3" fmla="*/ 1281739 h 2579824"/>
                <a:gd name="connsiteX4" fmla="*/ 372386 w 2831123"/>
                <a:gd name="connsiteY4" fmla="*/ 1732084 h 2579824"/>
                <a:gd name="connsiteX5" fmla="*/ 546746 w 2831123"/>
                <a:gd name="connsiteY5" fmla="*/ 1962104 h 2579824"/>
                <a:gd name="connsiteX6" fmla="*/ 826746 w 2831123"/>
                <a:gd name="connsiteY6" fmla="*/ 2189284 h 2579824"/>
                <a:gd name="connsiteX7" fmla="*/ 1249314 w 2831123"/>
                <a:gd name="connsiteY7" fmla="*/ 2388148 h 2579824"/>
                <a:gd name="connsiteX8" fmla="*/ 1843678 w 2831123"/>
                <a:gd name="connsiteY8" fmla="*/ 2543820 h 2579824"/>
                <a:gd name="connsiteX9" fmla="*/ 2523393 w 2831123"/>
                <a:gd name="connsiteY9" fmla="*/ 2576146 h 2579824"/>
                <a:gd name="connsiteX10" fmla="*/ 2831123 w 2831123"/>
                <a:gd name="connsiteY10" fmla="*/ 2576146 h 2579824"/>
                <a:gd name="connsiteX0" fmla="*/ 0 w 2831123"/>
                <a:gd name="connsiteY0" fmla="*/ 18576 h 2598400"/>
                <a:gd name="connsiteX1" fmla="*/ 41048 w 2831123"/>
                <a:gd name="connsiteY1" fmla="*/ 33584 h 2598400"/>
                <a:gd name="connsiteX2" fmla="*/ 35170 w 2831123"/>
                <a:gd name="connsiteY2" fmla="*/ 431814 h 2598400"/>
                <a:gd name="connsiteX3" fmla="*/ 71961 w 2831123"/>
                <a:gd name="connsiteY3" fmla="*/ 772259 h 2598400"/>
                <a:gd name="connsiteX4" fmla="*/ 196540 w 2831123"/>
                <a:gd name="connsiteY4" fmla="*/ 1300315 h 2598400"/>
                <a:gd name="connsiteX5" fmla="*/ 372386 w 2831123"/>
                <a:gd name="connsiteY5" fmla="*/ 1750660 h 2598400"/>
                <a:gd name="connsiteX6" fmla="*/ 546746 w 2831123"/>
                <a:gd name="connsiteY6" fmla="*/ 1980680 h 2598400"/>
                <a:gd name="connsiteX7" fmla="*/ 826746 w 2831123"/>
                <a:gd name="connsiteY7" fmla="*/ 2207860 h 2598400"/>
                <a:gd name="connsiteX8" fmla="*/ 1249314 w 2831123"/>
                <a:gd name="connsiteY8" fmla="*/ 2406724 h 2598400"/>
                <a:gd name="connsiteX9" fmla="*/ 1843678 w 2831123"/>
                <a:gd name="connsiteY9" fmla="*/ 2562396 h 2598400"/>
                <a:gd name="connsiteX10" fmla="*/ 2523393 w 2831123"/>
                <a:gd name="connsiteY10" fmla="*/ 2594722 h 2598400"/>
                <a:gd name="connsiteX11" fmla="*/ 2831123 w 2831123"/>
                <a:gd name="connsiteY11" fmla="*/ 2594722 h 2598400"/>
                <a:gd name="connsiteX0" fmla="*/ 0 w 2831123"/>
                <a:gd name="connsiteY0" fmla="*/ 18576 h 2598400"/>
                <a:gd name="connsiteX1" fmla="*/ 41048 w 2831123"/>
                <a:gd name="connsiteY1" fmla="*/ 33584 h 2598400"/>
                <a:gd name="connsiteX2" fmla="*/ 35170 w 2831123"/>
                <a:gd name="connsiteY2" fmla="*/ 431814 h 2598400"/>
                <a:gd name="connsiteX3" fmla="*/ 88296 w 2831123"/>
                <a:gd name="connsiteY3" fmla="*/ 930326 h 2598400"/>
                <a:gd name="connsiteX4" fmla="*/ 196540 w 2831123"/>
                <a:gd name="connsiteY4" fmla="*/ 1300315 h 2598400"/>
                <a:gd name="connsiteX5" fmla="*/ 372386 w 2831123"/>
                <a:gd name="connsiteY5" fmla="*/ 1750660 h 2598400"/>
                <a:gd name="connsiteX6" fmla="*/ 546746 w 2831123"/>
                <a:gd name="connsiteY6" fmla="*/ 1980680 h 2598400"/>
                <a:gd name="connsiteX7" fmla="*/ 826746 w 2831123"/>
                <a:gd name="connsiteY7" fmla="*/ 2207860 h 2598400"/>
                <a:gd name="connsiteX8" fmla="*/ 1249314 w 2831123"/>
                <a:gd name="connsiteY8" fmla="*/ 2406724 h 2598400"/>
                <a:gd name="connsiteX9" fmla="*/ 1843678 w 2831123"/>
                <a:gd name="connsiteY9" fmla="*/ 2562396 h 2598400"/>
                <a:gd name="connsiteX10" fmla="*/ 2523393 w 2831123"/>
                <a:gd name="connsiteY10" fmla="*/ 2594722 h 2598400"/>
                <a:gd name="connsiteX11" fmla="*/ 2831123 w 2831123"/>
                <a:gd name="connsiteY11" fmla="*/ 2594722 h 2598400"/>
                <a:gd name="connsiteX0" fmla="*/ 0 w 2831123"/>
                <a:gd name="connsiteY0" fmla="*/ 18576 h 2598400"/>
                <a:gd name="connsiteX1" fmla="*/ 8377 w 2831123"/>
                <a:gd name="connsiteY1" fmla="*/ 33584 h 2598400"/>
                <a:gd name="connsiteX2" fmla="*/ 35170 w 2831123"/>
                <a:gd name="connsiteY2" fmla="*/ 431814 h 2598400"/>
                <a:gd name="connsiteX3" fmla="*/ 88296 w 2831123"/>
                <a:gd name="connsiteY3" fmla="*/ 930326 h 2598400"/>
                <a:gd name="connsiteX4" fmla="*/ 196540 w 2831123"/>
                <a:gd name="connsiteY4" fmla="*/ 1300315 h 2598400"/>
                <a:gd name="connsiteX5" fmla="*/ 372386 w 2831123"/>
                <a:gd name="connsiteY5" fmla="*/ 1750660 h 2598400"/>
                <a:gd name="connsiteX6" fmla="*/ 546746 w 2831123"/>
                <a:gd name="connsiteY6" fmla="*/ 1980680 h 2598400"/>
                <a:gd name="connsiteX7" fmla="*/ 826746 w 2831123"/>
                <a:gd name="connsiteY7" fmla="*/ 2207860 h 2598400"/>
                <a:gd name="connsiteX8" fmla="*/ 1249314 w 2831123"/>
                <a:gd name="connsiteY8" fmla="*/ 2406724 h 2598400"/>
                <a:gd name="connsiteX9" fmla="*/ 1843678 w 2831123"/>
                <a:gd name="connsiteY9" fmla="*/ 2562396 h 2598400"/>
                <a:gd name="connsiteX10" fmla="*/ 2523393 w 2831123"/>
                <a:gd name="connsiteY10" fmla="*/ 2594722 h 2598400"/>
                <a:gd name="connsiteX11" fmla="*/ 2831123 w 2831123"/>
                <a:gd name="connsiteY11" fmla="*/ 2594722 h 2598400"/>
                <a:gd name="connsiteX0" fmla="*/ 0 w 2831123"/>
                <a:gd name="connsiteY0" fmla="*/ 18576 h 2598400"/>
                <a:gd name="connsiteX1" fmla="*/ 8377 w 2831123"/>
                <a:gd name="connsiteY1" fmla="*/ 33584 h 2598400"/>
                <a:gd name="connsiteX2" fmla="*/ 35170 w 2831123"/>
                <a:gd name="connsiteY2" fmla="*/ 431814 h 2598400"/>
                <a:gd name="connsiteX3" fmla="*/ 88296 w 2831123"/>
                <a:gd name="connsiteY3" fmla="*/ 930326 h 2598400"/>
                <a:gd name="connsiteX4" fmla="*/ 163869 w 2831123"/>
                <a:gd name="connsiteY4" fmla="*/ 1309096 h 2598400"/>
                <a:gd name="connsiteX5" fmla="*/ 372386 w 2831123"/>
                <a:gd name="connsiteY5" fmla="*/ 1750660 h 2598400"/>
                <a:gd name="connsiteX6" fmla="*/ 546746 w 2831123"/>
                <a:gd name="connsiteY6" fmla="*/ 1980680 h 2598400"/>
                <a:gd name="connsiteX7" fmla="*/ 826746 w 2831123"/>
                <a:gd name="connsiteY7" fmla="*/ 2207860 h 2598400"/>
                <a:gd name="connsiteX8" fmla="*/ 1249314 w 2831123"/>
                <a:gd name="connsiteY8" fmla="*/ 2406724 h 2598400"/>
                <a:gd name="connsiteX9" fmla="*/ 1843678 w 2831123"/>
                <a:gd name="connsiteY9" fmla="*/ 2562396 h 2598400"/>
                <a:gd name="connsiteX10" fmla="*/ 2523393 w 2831123"/>
                <a:gd name="connsiteY10" fmla="*/ 2594722 h 2598400"/>
                <a:gd name="connsiteX11" fmla="*/ 2831123 w 2831123"/>
                <a:gd name="connsiteY11" fmla="*/ 2594722 h 2598400"/>
                <a:gd name="connsiteX0" fmla="*/ 0 w 2831123"/>
                <a:gd name="connsiteY0" fmla="*/ 18576 h 2598400"/>
                <a:gd name="connsiteX1" fmla="*/ 8377 w 2831123"/>
                <a:gd name="connsiteY1" fmla="*/ 33584 h 2598400"/>
                <a:gd name="connsiteX2" fmla="*/ 35170 w 2831123"/>
                <a:gd name="connsiteY2" fmla="*/ 431814 h 2598400"/>
                <a:gd name="connsiteX3" fmla="*/ 63794 w 2831123"/>
                <a:gd name="connsiteY3" fmla="*/ 939107 h 2598400"/>
                <a:gd name="connsiteX4" fmla="*/ 163869 w 2831123"/>
                <a:gd name="connsiteY4" fmla="*/ 1309096 h 2598400"/>
                <a:gd name="connsiteX5" fmla="*/ 372386 w 2831123"/>
                <a:gd name="connsiteY5" fmla="*/ 1750660 h 2598400"/>
                <a:gd name="connsiteX6" fmla="*/ 546746 w 2831123"/>
                <a:gd name="connsiteY6" fmla="*/ 1980680 h 2598400"/>
                <a:gd name="connsiteX7" fmla="*/ 826746 w 2831123"/>
                <a:gd name="connsiteY7" fmla="*/ 2207860 h 2598400"/>
                <a:gd name="connsiteX8" fmla="*/ 1249314 w 2831123"/>
                <a:gd name="connsiteY8" fmla="*/ 2406724 h 2598400"/>
                <a:gd name="connsiteX9" fmla="*/ 1843678 w 2831123"/>
                <a:gd name="connsiteY9" fmla="*/ 2562396 h 2598400"/>
                <a:gd name="connsiteX10" fmla="*/ 2523393 w 2831123"/>
                <a:gd name="connsiteY10" fmla="*/ 2594722 h 2598400"/>
                <a:gd name="connsiteX11" fmla="*/ 2831123 w 2831123"/>
                <a:gd name="connsiteY11" fmla="*/ 2594722 h 2598400"/>
                <a:gd name="connsiteX0" fmla="*/ 0 w 2831123"/>
                <a:gd name="connsiteY0" fmla="*/ 12806 h 2592630"/>
                <a:gd name="connsiteX1" fmla="*/ 41047 w 2831123"/>
                <a:gd name="connsiteY1" fmla="*/ 36595 h 2592630"/>
                <a:gd name="connsiteX2" fmla="*/ 35170 w 2831123"/>
                <a:gd name="connsiteY2" fmla="*/ 426044 h 2592630"/>
                <a:gd name="connsiteX3" fmla="*/ 63794 w 2831123"/>
                <a:gd name="connsiteY3" fmla="*/ 933337 h 2592630"/>
                <a:gd name="connsiteX4" fmla="*/ 163869 w 2831123"/>
                <a:gd name="connsiteY4" fmla="*/ 1303326 h 2592630"/>
                <a:gd name="connsiteX5" fmla="*/ 372386 w 2831123"/>
                <a:gd name="connsiteY5" fmla="*/ 1744890 h 2592630"/>
                <a:gd name="connsiteX6" fmla="*/ 546746 w 2831123"/>
                <a:gd name="connsiteY6" fmla="*/ 1974910 h 2592630"/>
                <a:gd name="connsiteX7" fmla="*/ 826746 w 2831123"/>
                <a:gd name="connsiteY7" fmla="*/ 2202090 h 2592630"/>
                <a:gd name="connsiteX8" fmla="*/ 1249314 w 2831123"/>
                <a:gd name="connsiteY8" fmla="*/ 2400954 h 2592630"/>
                <a:gd name="connsiteX9" fmla="*/ 1843678 w 2831123"/>
                <a:gd name="connsiteY9" fmla="*/ 2556626 h 2592630"/>
                <a:gd name="connsiteX10" fmla="*/ 2523393 w 2831123"/>
                <a:gd name="connsiteY10" fmla="*/ 2588952 h 2592630"/>
                <a:gd name="connsiteX11" fmla="*/ 2831123 w 2831123"/>
                <a:gd name="connsiteY11" fmla="*/ 2588952 h 2592630"/>
                <a:gd name="connsiteX0" fmla="*/ 6272 w 2796557"/>
                <a:gd name="connsiteY0" fmla="*/ 3225 h 2600612"/>
                <a:gd name="connsiteX1" fmla="*/ 6481 w 2796557"/>
                <a:gd name="connsiteY1" fmla="*/ 44577 h 2600612"/>
                <a:gd name="connsiteX2" fmla="*/ 604 w 2796557"/>
                <a:gd name="connsiteY2" fmla="*/ 434026 h 2600612"/>
                <a:gd name="connsiteX3" fmla="*/ 29228 w 2796557"/>
                <a:gd name="connsiteY3" fmla="*/ 941319 h 2600612"/>
                <a:gd name="connsiteX4" fmla="*/ 129303 w 2796557"/>
                <a:gd name="connsiteY4" fmla="*/ 1311308 h 2600612"/>
                <a:gd name="connsiteX5" fmla="*/ 337820 w 2796557"/>
                <a:gd name="connsiteY5" fmla="*/ 1752872 h 2600612"/>
                <a:gd name="connsiteX6" fmla="*/ 512180 w 2796557"/>
                <a:gd name="connsiteY6" fmla="*/ 1982892 h 2600612"/>
                <a:gd name="connsiteX7" fmla="*/ 792180 w 2796557"/>
                <a:gd name="connsiteY7" fmla="*/ 2210072 h 2600612"/>
                <a:gd name="connsiteX8" fmla="*/ 1214748 w 2796557"/>
                <a:gd name="connsiteY8" fmla="*/ 2408936 h 2600612"/>
                <a:gd name="connsiteX9" fmla="*/ 1809112 w 2796557"/>
                <a:gd name="connsiteY9" fmla="*/ 2564608 h 2600612"/>
                <a:gd name="connsiteX10" fmla="*/ 2488827 w 2796557"/>
                <a:gd name="connsiteY10" fmla="*/ 2596934 h 2600612"/>
                <a:gd name="connsiteX11" fmla="*/ 2796557 w 2796557"/>
                <a:gd name="connsiteY11" fmla="*/ 2596934 h 2600612"/>
                <a:gd name="connsiteX0" fmla="*/ 22318 w 2812603"/>
                <a:gd name="connsiteY0" fmla="*/ 3225 h 2600612"/>
                <a:gd name="connsiteX1" fmla="*/ 22527 w 2812603"/>
                <a:gd name="connsiteY1" fmla="*/ 44577 h 2600612"/>
                <a:gd name="connsiteX2" fmla="*/ 314 w 2812603"/>
                <a:gd name="connsiteY2" fmla="*/ 434026 h 2600612"/>
                <a:gd name="connsiteX3" fmla="*/ 45274 w 2812603"/>
                <a:gd name="connsiteY3" fmla="*/ 941319 h 2600612"/>
                <a:gd name="connsiteX4" fmla="*/ 145349 w 2812603"/>
                <a:gd name="connsiteY4" fmla="*/ 1311308 h 2600612"/>
                <a:gd name="connsiteX5" fmla="*/ 353866 w 2812603"/>
                <a:gd name="connsiteY5" fmla="*/ 1752872 h 2600612"/>
                <a:gd name="connsiteX6" fmla="*/ 528226 w 2812603"/>
                <a:gd name="connsiteY6" fmla="*/ 1982892 h 2600612"/>
                <a:gd name="connsiteX7" fmla="*/ 808226 w 2812603"/>
                <a:gd name="connsiteY7" fmla="*/ 2210072 h 2600612"/>
                <a:gd name="connsiteX8" fmla="*/ 1230794 w 2812603"/>
                <a:gd name="connsiteY8" fmla="*/ 2408936 h 2600612"/>
                <a:gd name="connsiteX9" fmla="*/ 1825158 w 2812603"/>
                <a:gd name="connsiteY9" fmla="*/ 2564608 h 2600612"/>
                <a:gd name="connsiteX10" fmla="*/ 2504873 w 2812603"/>
                <a:gd name="connsiteY10" fmla="*/ 2596934 h 2600612"/>
                <a:gd name="connsiteX11" fmla="*/ 2812603 w 2812603"/>
                <a:gd name="connsiteY11" fmla="*/ 2596934 h 2600612"/>
                <a:gd name="connsiteX0" fmla="*/ 49235 w 2839520"/>
                <a:gd name="connsiteY0" fmla="*/ 7623 h 2605010"/>
                <a:gd name="connsiteX1" fmla="*/ 439 w 2839520"/>
                <a:gd name="connsiteY1" fmla="*/ 40194 h 2605010"/>
                <a:gd name="connsiteX2" fmla="*/ 27231 w 2839520"/>
                <a:gd name="connsiteY2" fmla="*/ 438424 h 2605010"/>
                <a:gd name="connsiteX3" fmla="*/ 72191 w 2839520"/>
                <a:gd name="connsiteY3" fmla="*/ 945717 h 2605010"/>
                <a:gd name="connsiteX4" fmla="*/ 172266 w 2839520"/>
                <a:gd name="connsiteY4" fmla="*/ 1315706 h 2605010"/>
                <a:gd name="connsiteX5" fmla="*/ 380783 w 2839520"/>
                <a:gd name="connsiteY5" fmla="*/ 1757270 h 2605010"/>
                <a:gd name="connsiteX6" fmla="*/ 555143 w 2839520"/>
                <a:gd name="connsiteY6" fmla="*/ 1987290 h 2605010"/>
                <a:gd name="connsiteX7" fmla="*/ 835143 w 2839520"/>
                <a:gd name="connsiteY7" fmla="*/ 2214470 h 2605010"/>
                <a:gd name="connsiteX8" fmla="*/ 1257711 w 2839520"/>
                <a:gd name="connsiteY8" fmla="*/ 2413334 h 2605010"/>
                <a:gd name="connsiteX9" fmla="*/ 1852075 w 2839520"/>
                <a:gd name="connsiteY9" fmla="*/ 2569006 h 2605010"/>
                <a:gd name="connsiteX10" fmla="*/ 2531790 w 2839520"/>
                <a:gd name="connsiteY10" fmla="*/ 2601332 h 2605010"/>
                <a:gd name="connsiteX11" fmla="*/ 2839520 w 2839520"/>
                <a:gd name="connsiteY11" fmla="*/ 2601332 h 2605010"/>
                <a:gd name="connsiteX0" fmla="*/ 0 w 2847458"/>
                <a:gd name="connsiteY0" fmla="*/ 7623 h 2605010"/>
                <a:gd name="connsiteX1" fmla="*/ 8377 w 2847458"/>
                <a:gd name="connsiteY1" fmla="*/ 40194 h 2605010"/>
                <a:gd name="connsiteX2" fmla="*/ 35169 w 2847458"/>
                <a:gd name="connsiteY2" fmla="*/ 438424 h 2605010"/>
                <a:gd name="connsiteX3" fmla="*/ 80129 w 2847458"/>
                <a:gd name="connsiteY3" fmla="*/ 945717 h 2605010"/>
                <a:gd name="connsiteX4" fmla="*/ 180204 w 2847458"/>
                <a:gd name="connsiteY4" fmla="*/ 1315706 h 2605010"/>
                <a:gd name="connsiteX5" fmla="*/ 388721 w 2847458"/>
                <a:gd name="connsiteY5" fmla="*/ 1757270 h 2605010"/>
                <a:gd name="connsiteX6" fmla="*/ 563081 w 2847458"/>
                <a:gd name="connsiteY6" fmla="*/ 1987290 h 2605010"/>
                <a:gd name="connsiteX7" fmla="*/ 843081 w 2847458"/>
                <a:gd name="connsiteY7" fmla="*/ 2214470 h 2605010"/>
                <a:gd name="connsiteX8" fmla="*/ 1265649 w 2847458"/>
                <a:gd name="connsiteY8" fmla="*/ 2413334 h 2605010"/>
                <a:gd name="connsiteX9" fmla="*/ 1860013 w 2847458"/>
                <a:gd name="connsiteY9" fmla="*/ 2569006 h 2605010"/>
                <a:gd name="connsiteX10" fmla="*/ 2539728 w 2847458"/>
                <a:gd name="connsiteY10" fmla="*/ 2601332 h 2605010"/>
                <a:gd name="connsiteX11" fmla="*/ 2847458 w 2847458"/>
                <a:gd name="connsiteY11" fmla="*/ 2601332 h 2605010"/>
                <a:gd name="connsiteX0" fmla="*/ 0 w 2847458"/>
                <a:gd name="connsiteY0" fmla="*/ 7623 h 2605010"/>
                <a:gd name="connsiteX1" fmla="*/ 8377 w 2847458"/>
                <a:gd name="connsiteY1" fmla="*/ 40194 h 2605010"/>
                <a:gd name="connsiteX2" fmla="*/ 35169 w 2847458"/>
                <a:gd name="connsiteY2" fmla="*/ 438424 h 2605010"/>
                <a:gd name="connsiteX3" fmla="*/ 80129 w 2847458"/>
                <a:gd name="connsiteY3" fmla="*/ 945717 h 2605010"/>
                <a:gd name="connsiteX4" fmla="*/ 188371 w 2847458"/>
                <a:gd name="connsiteY4" fmla="*/ 1403522 h 2605010"/>
                <a:gd name="connsiteX5" fmla="*/ 388721 w 2847458"/>
                <a:gd name="connsiteY5" fmla="*/ 1757270 h 2605010"/>
                <a:gd name="connsiteX6" fmla="*/ 563081 w 2847458"/>
                <a:gd name="connsiteY6" fmla="*/ 1987290 h 2605010"/>
                <a:gd name="connsiteX7" fmla="*/ 843081 w 2847458"/>
                <a:gd name="connsiteY7" fmla="*/ 2214470 h 2605010"/>
                <a:gd name="connsiteX8" fmla="*/ 1265649 w 2847458"/>
                <a:gd name="connsiteY8" fmla="*/ 2413334 h 2605010"/>
                <a:gd name="connsiteX9" fmla="*/ 1860013 w 2847458"/>
                <a:gd name="connsiteY9" fmla="*/ 2569006 h 2605010"/>
                <a:gd name="connsiteX10" fmla="*/ 2539728 w 2847458"/>
                <a:gd name="connsiteY10" fmla="*/ 2601332 h 2605010"/>
                <a:gd name="connsiteX11" fmla="*/ 2847458 w 2847458"/>
                <a:gd name="connsiteY11" fmla="*/ 2601332 h 2605010"/>
                <a:gd name="connsiteX0" fmla="*/ 0 w 2847458"/>
                <a:gd name="connsiteY0" fmla="*/ 7623 h 2605010"/>
                <a:gd name="connsiteX1" fmla="*/ 8377 w 2847458"/>
                <a:gd name="connsiteY1" fmla="*/ 40194 h 2605010"/>
                <a:gd name="connsiteX2" fmla="*/ 35169 w 2847458"/>
                <a:gd name="connsiteY2" fmla="*/ 438424 h 2605010"/>
                <a:gd name="connsiteX3" fmla="*/ 80129 w 2847458"/>
                <a:gd name="connsiteY3" fmla="*/ 945717 h 2605010"/>
                <a:gd name="connsiteX4" fmla="*/ 188371 w 2847458"/>
                <a:gd name="connsiteY4" fmla="*/ 1403522 h 2605010"/>
                <a:gd name="connsiteX5" fmla="*/ 372386 w 2847458"/>
                <a:gd name="connsiteY5" fmla="*/ 1783615 h 2605010"/>
                <a:gd name="connsiteX6" fmla="*/ 563081 w 2847458"/>
                <a:gd name="connsiteY6" fmla="*/ 1987290 h 2605010"/>
                <a:gd name="connsiteX7" fmla="*/ 843081 w 2847458"/>
                <a:gd name="connsiteY7" fmla="*/ 2214470 h 2605010"/>
                <a:gd name="connsiteX8" fmla="*/ 1265649 w 2847458"/>
                <a:gd name="connsiteY8" fmla="*/ 2413334 h 2605010"/>
                <a:gd name="connsiteX9" fmla="*/ 1860013 w 2847458"/>
                <a:gd name="connsiteY9" fmla="*/ 2569006 h 2605010"/>
                <a:gd name="connsiteX10" fmla="*/ 2539728 w 2847458"/>
                <a:gd name="connsiteY10" fmla="*/ 2601332 h 2605010"/>
                <a:gd name="connsiteX11" fmla="*/ 2847458 w 2847458"/>
                <a:gd name="connsiteY11" fmla="*/ 2601332 h 2605010"/>
                <a:gd name="connsiteX0" fmla="*/ 0 w 2847458"/>
                <a:gd name="connsiteY0" fmla="*/ 7623 h 2605010"/>
                <a:gd name="connsiteX1" fmla="*/ 8377 w 2847458"/>
                <a:gd name="connsiteY1" fmla="*/ 40194 h 2605010"/>
                <a:gd name="connsiteX2" fmla="*/ 35169 w 2847458"/>
                <a:gd name="connsiteY2" fmla="*/ 438424 h 2605010"/>
                <a:gd name="connsiteX3" fmla="*/ 80129 w 2847458"/>
                <a:gd name="connsiteY3" fmla="*/ 945717 h 2605010"/>
                <a:gd name="connsiteX4" fmla="*/ 188371 w 2847458"/>
                <a:gd name="connsiteY4" fmla="*/ 1403522 h 2605010"/>
                <a:gd name="connsiteX5" fmla="*/ 372386 w 2847458"/>
                <a:gd name="connsiteY5" fmla="*/ 1783615 h 2605010"/>
                <a:gd name="connsiteX6" fmla="*/ 546747 w 2847458"/>
                <a:gd name="connsiteY6" fmla="*/ 2013634 h 2605010"/>
                <a:gd name="connsiteX7" fmla="*/ 843081 w 2847458"/>
                <a:gd name="connsiteY7" fmla="*/ 2214470 h 2605010"/>
                <a:gd name="connsiteX8" fmla="*/ 1265649 w 2847458"/>
                <a:gd name="connsiteY8" fmla="*/ 2413334 h 2605010"/>
                <a:gd name="connsiteX9" fmla="*/ 1860013 w 2847458"/>
                <a:gd name="connsiteY9" fmla="*/ 2569006 h 2605010"/>
                <a:gd name="connsiteX10" fmla="*/ 2539728 w 2847458"/>
                <a:gd name="connsiteY10" fmla="*/ 2601332 h 2605010"/>
                <a:gd name="connsiteX11" fmla="*/ 2847458 w 2847458"/>
                <a:gd name="connsiteY11" fmla="*/ 2601332 h 2605010"/>
                <a:gd name="connsiteX0" fmla="*/ 0 w 2847458"/>
                <a:gd name="connsiteY0" fmla="*/ 7623 h 2605010"/>
                <a:gd name="connsiteX1" fmla="*/ 8377 w 2847458"/>
                <a:gd name="connsiteY1" fmla="*/ 40194 h 2605010"/>
                <a:gd name="connsiteX2" fmla="*/ 35169 w 2847458"/>
                <a:gd name="connsiteY2" fmla="*/ 438424 h 2605010"/>
                <a:gd name="connsiteX3" fmla="*/ 80129 w 2847458"/>
                <a:gd name="connsiteY3" fmla="*/ 945717 h 2605010"/>
                <a:gd name="connsiteX4" fmla="*/ 188371 w 2847458"/>
                <a:gd name="connsiteY4" fmla="*/ 1403522 h 2605010"/>
                <a:gd name="connsiteX5" fmla="*/ 372386 w 2847458"/>
                <a:gd name="connsiteY5" fmla="*/ 1783615 h 2605010"/>
                <a:gd name="connsiteX6" fmla="*/ 546747 w 2847458"/>
                <a:gd name="connsiteY6" fmla="*/ 2013634 h 2605010"/>
                <a:gd name="connsiteX7" fmla="*/ 843081 w 2847458"/>
                <a:gd name="connsiteY7" fmla="*/ 2240815 h 2605010"/>
                <a:gd name="connsiteX8" fmla="*/ 1265649 w 2847458"/>
                <a:gd name="connsiteY8" fmla="*/ 2413334 h 2605010"/>
                <a:gd name="connsiteX9" fmla="*/ 1860013 w 2847458"/>
                <a:gd name="connsiteY9" fmla="*/ 2569006 h 2605010"/>
                <a:gd name="connsiteX10" fmla="*/ 2539728 w 2847458"/>
                <a:gd name="connsiteY10" fmla="*/ 2601332 h 2605010"/>
                <a:gd name="connsiteX11" fmla="*/ 2847458 w 2847458"/>
                <a:gd name="connsiteY11" fmla="*/ 2601332 h 2605010"/>
                <a:gd name="connsiteX0" fmla="*/ 0 w 2847458"/>
                <a:gd name="connsiteY0" fmla="*/ 7623 h 2606207"/>
                <a:gd name="connsiteX1" fmla="*/ 8377 w 2847458"/>
                <a:gd name="connsiteY1" fmla="*/ 40194 h 2606207"/>
                <a:gd name="connsiteX2" fmla="*/ 35169 w 2847458"/>
                <a:gd name="connsiteY2" fmla="*/ 438424 h 2606207"/>
                <a:gd name="connsiteX3" fmla="*/ 80129 w 2847458"/>
                <a:gd name="connsiteY3" fmla="*/ 945717 h 2606207"/>
                <a:gd name="connsiteX4" fmla="*/ 188371 w 2847458"/>
                <a:gd name="connsiteY4" fmla="*/ 1403522 h 2606207"/>
                <a:gd name="connsiteX5" fmla="*/ 372386 w 2847458"/>
                <a:gd name="connsiteY5" fmla="*/ 1783615 h 2606207"/>
                <a:gd name="connsiteX6" fmla="*/ 546747 w 2847458"/>
                <a:gd name="connsiteY6" fmla="*/ 2013634 h 2606207"/>
                <a:gd name="connsiteX7" fmla="*/ 843081 w 2847458"/>
                <a:gd name="connsiteY7" fmla="*/ 2240815 h 2606207"/>
                <a:gd name="connsiteX8" fmla="*/ 1265649 w 2847458"/>
                <a:gd name="connsiteY8" fmla="*/ 2413334 h 2606207"/>
                <a:gd name="connsiteX9" fmla="*/ 1843678 w 2847458"/>
                <a:gd name="connsiteY9" fmla="*/ 2551444 h 2606207"/>
                <a:gd name="connsiteX10" fmla="*/ 2539728 w 2847458"/>
                <a:gd name="connsiteY10" fmla="*/ 2601332 h 2606207"/>
                <a:gd name="connsiteX11" fmla="*/ 2847458 w 2847458"/>
                <a:gd name="connsiteY11" fmla="*/ 2601332 h 2606207"/>
                <a:gd name="connsiteX0" fmla="*/ 0 w 2847458"/>
                <a:gd name="connsiteY0" fmla="*/ 7623 h 2606207"/>
                <a:gd name="connsiteX1" fmla="*/ 41047 w 2847458"/>
                <a:gd name="connsiteY1" fmla="*/ 40194 h 2606207"/>
                <a:gd name="connsiteX2" fmla="*/ 35169 w 2847458"/>
                <a:gd name="connsiteY2" fmla="*/ 438424 h 2606207"/>
                <a:gd name="connsiteX3" fmla="*/ 80129 w 2847458"/>
                <a:gd name="connsiteY3" fmla="*/ 945717 h 2606207"/>
                <a:gd name="connsiteX4" fmla="*/ 188371 w 2847458"/>
                <a:gd name="connsiteY4" fmla="*/ 1403522 h 2606207"/>
                <a:gd name="connsiteX5" fmla="*/ 372386 w 2847458"/>
                <a:gd name="connsiteY5" fmla="*/ 1783615 h 2606207"/>
                <a:gd name="connsiteX6" fmla="*/ 546747 w 2847458"/>
                <a:gd name="connsiteY6" fmla="*/ 2013634 h 2606207"/>
                <a:gd name="connsiteX7" fmla="*/ 843081 w 2847458"/>
                <a:gd name="connsiteY7" fmla="*/ 2240815 h 2606207"/>
                <a:gd name="connsiteX8" fmla="*/ 1265649 w 2847458"/>
                <a:gd name="connsiteY8" fmla="*/ 2413334 h 2606207"/>
                <a:gd name="connsiteX9" fmla="*/ 1843678 w 2847458"/>
                <a:gd name="connsiteY9" fmla="*/ 2551444 h 2606207"/>
                <a:gd name="connsiteX10" fmla="*/ 2539728 w 2847458"/>
                <a:gd name="connsiteY10" fmla="*/ 2601332 h 2606207"/>
                <a:gd name="connsiteX11" fmla="*/ 2847458 w 2847458"/>
                <a:gd name="connsiteY11" fmla="*/ 2601332 h 2606207"/>
                <a:gd name="connsiteX0" fmla="*/ 23429 w 2813715"/>
                <a:gd name="connsiteY0" fmla="*/ 0 h 2624929"/>
                <a:gd name="connsiteX1" fmla="*/ 7304 w 2813715"/>
                <a:gd name="connsiteY1" fmla="*/ 58916 h 2624929"/>
                <a:gd name="connsiteX2" fmla="*/ 1426 w 2813715"/>
                <a:gd name="connsiteY2" fmla="*/ 457146 h 2624929"/>
                <a:gd name="connsiteX3" fmla="*/ 46386 w 2813715"/>
                <a:gd name="connsiteY3" fmla="*/ 964439 h 2624929"/>
                <a:gd name="connsiteX4" fmla="*/ 154628 w 2813715"/>
                <a:gd name="connsiteY4" fmla="*/ 1422244 h 2624929"/>
                <a:gd name="connsiteX5" fmla="*/ 338643 w 2813715"/>
                <a:gd name="connsiteY5" fmla="*/ 1802337 h 2624929"/>
                <a:gd name="connsiteX6" fmla="*/ 513004 w 2813715"/>
                <a:gd name="connsiteY6" fmla="*/ 2032356 h 2624929"/>
                <a:gd name="connsiteX7" fmla="*/ 809338 w 2813715"/>
                <a:gd name="connsiteY7" fmla="*/ 2259537 h 2624929"/>
                <a:gd name="connsiteX8" fmla="*/ 1231906 w 2813715"/>
                <a:gd name="connsiteY8" fmla="*/ 2432056 h 2624929"/>
                <a:gd name="connsiteX9" fmla="*/ 1809935 w 2813715"/>
                <a:gd name="connsiteY9" fmla="*/ 2570166 h 2624929"/>
                <a:gd name="connsiteX10" fmla="*/ 2505985 w 2813715"/>
                <a:gd name="connsiteY10" fmla="*/ 2620054 h 2624929"/>
                <a:gd name="connsiteX11" fmla="*/ 2813715 w 2813715"/>
                <a:gd name="connsiteY11" fmla="*/ 2620054 h 2624929"/>
                <a:gd name="connsiteX0" fmla="*/ 0 w 2814789"/>
                <a:gd name="connsiteY0" fmla="*/ 0 h 2624929"/>
                <a:gd name="connsiteX1" fmla="*/ 8378 w 2814789"/>
                <a:gd name="connsiteY1" fmla="*/ 58916 h 2624929"/>
                <a:gd name="connsiteX2" fmla="*/ 2500 w 2814789"/>
                <a:gd name="connsiteY2" fmla="*/ 457146 h 2624929"/>
                <a:gd name="connsiteX3" fmla="*/ 47460 w 2814789"/>
                <a:gd name="connsiteY3" fmla="*/ 964439 h 2624929"/>
                <a:gd name="connsiteX4" fmla="*/ 155702 w 2814789"/>
                <a:gd name="connsiteY4" fmla="*/ 1422244 h 2624929"/>
                <a:gd name="connsiteX5" fmla="*/ 339717 w 2814789"/>
                <a:gd name="connsiteY5" fmla="*/ 1802337 h 2624929"/>
                <a:gd name="connsiteX6" fmla="*/ 514078 w 2814789"/>
                <a:gd name="connsiteY6" fmla="*/ 2032356 h 2624929"/>
                <a:gd name="connsiteX7" fmla="*/ 810412 w 2814789"/>
                <a:gd name="connsiteY7" fmla="*/ 2259537 h 2624929"/>
                <a:gd name="connsiteX8" fmla="*/ 1232980 w 2814789"/>
                <a:gd name="connsiteY8" fmla="*/ 2432056 h 2624929"/>
                <a:gd name="connsiteX9" fmla="*/ 1811009 w 2814789"/>
                <a:gd name="connsiteY9" fmla="*/ 2570166 h 2624929"/>
                <a:gd name="connsiteX10" fmla="*/ 2507059 w 2814789"/>
                <a:gd name="connsiteY10" fmla="*/ 2620054 h 2624929"/>
                <a:gd name="connsiteX11" fmla="*/ 2814789 w 2814789"/>
                <a:gd name="connsiteY11" fmla="*/ 2620054 h 2624929"/>
                <a:gd name="connsiteX0" fmla="*/ 23429 w 2813715"/>
                <a:gd name="connsiteY0" fmla="*/ 0 h 2624929"/>
                <a:gd name="connsiteX1" fmla="*/ 7304 w 2813715"/>
                <a:gd name="connsiteY1" fmla="*/ 58916 h 2624929"/>
                <a:gd name="connsiteX2" fmla="*/ 1426 w 2813715"/>
                <a:gd name="connsiteY2" fmla="*/ 457146 h 2624929"/>
                <a:gd name="connsiteX3" fmla="*/ 46386 w 2813715"/>
                <a:gd name="connsiteY3" fmla="*/ 964439 h 2624929"/>
                <a:gd name="connsiteX4" fmla="*/ 154628 w 2813715"/>
                <a:gd name="connsiteY4" fmla="*/ 1422244 h 2624929"/>
                <a:gd name="connsiteX5" fmla="*/ 338643 w 2813715"/>
                <a:gd name="connsiteY5" fmla="*/ 1802337 h 2624929"/>
                <a:gd name="connsiteX6" fmla="*/ 513004 w 2813715"/>
                <a:gd name="connsiteY6" fmla="*/ 2032356 h 2624929"/>
                <a:gd name="connsiteX7" fmla="*/ 809338 w 2813715"/>
                <a:gd name="connsiteY7" fmla="*/ 2259537 h 2624929"/>
                <a:gd name="connsiteX8" fmla="*/ 1231906 w 2813715"/>
                <a:gd name="connsiteY8" fmla="*/ 2432056 h 2624929"/>
                <a:gd name="connsiteX9" fmla="*/ 1809935 w 2813715"/>
                <a:gd name="connsiteY9" fmla="*/ 2570166 h 2624929"/>
                <a:gd name="connsiteX10" fmla="*/ 2505985 w 2813715"/>
                <a:gd name="connsiteY10" fmla="*/ 2620054 h 2624929"/>
                <a:gd name="connsiteX11" fmla="*/ 2813715 w 2813715"/>
                <a:gd name="connsiteY11" fmla="*/ 2620054 h 2624929"/>
                <a:gd name="connsiteX0" fmla="*/ 0 w 2822956"/>
                <a:gd name="connsiteY0" fmla="*/ 0 h 2624929"/>
                <a:gd name="connsiteX1" fmla="*/ 16545 w 2822956"/>
                <a:gd name="connsiteY1" fmla="*/ 58916 h 2624929"/>
                <a:gd name="connsiteX2" fmla="*/ 10667 w 2822956"/>
                <a:gd name="connsiteY2" fmla="*/ 457146 h 2624929"/>
                <a:gd name="connsiteX3" fmla="*/ 55627 w 2822956"/>
                <a:gd name="connsiteY3" fmla="*/ 964439 h 2624929"/>
                <a:gd name="connsiteX4" fmla="*/ 163869 w 2822956"/>
                <a:gd name="connsiteY4" fmla="*/ 1422244 h 2624929"/>
                <a:gd name="connsiteX5" fmla="*/ 347884 w 2822956"/>
                <a:gd name="connsiteY5" fmla="*/ 1802337 h 2624929"/>
                <a:gd name="connsiteX6" fmla="*/ 522245 w 2822956"/>
                <a:gd name="connsiteY6" fmla="*/ 2032356 h 2624929"/>
                <a:gd name="connsiteX7" fmla="*/ 818579 w 2822956"/>
                <a:gd name="connsiteY7" fmla="*/ 2259537 h 2624929"/>
                <a:gd name="connsiteX8" fmla="*/ 1241147 w 2822956"/>
                <a:gd name="connsiteY8" fmla="*/ 2432056 h 2624929"/>
                <a:gd name="connsiteX9" fmla="*/ 1819176 w 2822956"/>
                <a:gd name="connsiteY9" fmla="*/ 2570166 h 2624929"/>
                <a:gd name="connsiteX10" fmla="*/ 2515226 w 2822956"/>
                <a:gd name="connsiteY10" fmla="*/ 2620054 h 2624929"/>
                <a:gd name="connsiteX11" fmla="*/ 2822956 w 2822956"/>
                <a:gd name="connsiteY11" fmla="*/ 2620054 h 2624929"/>
                <a:gd name="connsiteX0" fmla="*/ 0 w 2814462"/>
                <a:gd name="connsiteY0" fmla="*/ 0 h 2624929"/>
                <a:gd name="connsiteX1" fmla="*/ 8051 w 2814462"/>
                <a:gd name="connsiteY1" fmla="*/ 58916 h 2624929"/>
                <a:gd name="connsiteX2" fmla="*/ 2173 w 2814462"/>
                <a:gd name="connsiteY2" fmla="*/ 457146 h 2624929"/>
                <a:gd name="connsiteX3" fmla="*/ 47133 w 2814462"/>
                <a:gd name="connsiteY3" fmla="*/ 964439 h 2624929"/>
                <a:gd name="connsiteX4" fmla="*/ 155375 w 2814462"/>
                <a:gd name="connsiteY4" fmla="*/ 1422244 h 2624929"/>
                <a:gd name="connsiteX5" fmla="*/ 339390 w 2814462"/>
                <a:gd name="connsiteY5" fmla="*/ 1802337 h 2624929"/>
                <a:gd name="connsiteX6" fmla="*/ 513751 w 2814462"/>
                <a:gd name="connsiteY6" fmla="*/ 2032356 h 2624929"/>
                <a:gd name="connsiteX7" fmla="*/ 810085 w 2814462"/>
                <a:gd name="connsiteY7" fmla="*/ 2259537 h 2624929"/>
                <a:gd name="connsiteX8" fmla="*/ 1232653 w 2814462"/>
                <a:gd name="connsiteY8" fmla="*/ 2432056 h 2624929"/>
                <a:gd name="connsiteX9" fmla="*/ 1810682 w 2814462"/>
                <a:gd name="connsiteY9" fmla="*/ 2570166 h 2624929"/>
                <a:gd name="connsiteX10" fmla="*/ 2506732 w 2814462"/>
                <a:gd name="connsiteY10" fmla="*/ 2620054 h 2624929"/>
                <a:gd name="connsiteX11" fmla="*/ 2814462 w 2814462"/>
                <a:gd name="connsiteY11" fmla="*/ 2620054 h 2624929"/>
                <a:gd name="connsiteX0" fmla="*/ 24736 w 2813715"/>
                <a:gd name="connsiteY0" fmla="*/ 0 h 2643195"/>
                <a:gd name="connsiteX1" fmla="*/ 7304 w 2813715"/>
                <a:gd name="connsiteY1" fmla="*/ 77182 h 2643195"/>
                <a:gd name="connsiteX2" fmla="*/ 1426 w 2813715"/>
                <a:gd name="connsiteY2" fmla="*/ 475412 h 2643195"/>
                <a:gd name="connsiteX3" fmla="*/ 46386 w 2813715"/>
                <a:gd name="connsiteY3" fmla="*/ 982705 h 2643195"/>
                <a:gd name="connsiteX4" fmla="*/ 154628 w 2813715"/>
                <a:gd name="connsiteY4" fmla="*/ 1440510 h 2643195"/>
                <a:gd name="connsiteX5" fmla="*/ 338643 w 2813715"/>
                <a:gd name="connsiteY5" fmla="*/ 1820603 h 2643195"/>
                <a:gd name="connsiteX6" fmla="*/ 513004 w 2813715"/>
                <a:gd name="connsiteY6" fmla="*/ 2050622 h 2643195"/>
                <a:gd name="connsiteX7" fmla="*/ 809338 w 2813715"/>
                <a:gd name="connsiteY7" fmla="*/ 2277803 h 2643195"/>
                <a:gd name="connsiteX8" fmla="*/ 1231906 w 2813715"/>
                <a:gd name="connsiteY8" fmla="*/ 2450322 h 2643195"/>
                <a:gd name="connsiteX9" fmla="*/ 1809935 w 2813715"/>
                <a:gd name="connsiteY9" fmla="*/ 2588432 h 2643195"/>
                <a:gd name="connsiteX10" fmla="*/ 2505985 w 2813715"/>
                <a:gd name="connsiteY10" fmla="*/ 2638320 h 2643195"/>
                <a:gd name="connsiteX11" fmla="*/ 2813715 w 2813715"/>
                <a:gd name="connsiteY11" fmla="*/ 2638320 h 2643195"/>
                <a:gd name="connsiteX0" fmla="*/ 0 w 2814462"/>
                <a:gd name="connsiteY0" fmla="*/ 0 h 2661461"/>
                <a:gd name="connsiteX1" fmla="*/ 8051 w 2814462"/>
                <a:gd name="connsiteY1" fmla="*/ 95448 h 2661461"/>
                <a:gd name="connsiteX2" fmla="*/ 2173 w 2814462"/>
                <a:gd name="connsiteY2" fmla="*/ 493678 h 2661461"/>
                <a:gd name="connsiteX3" fmla="*/ 47133 w 2814462"/>
                <a:gd name="connsiteY3" fmla="*/ 1000971 h 2661461"/>
                <a:gd name="connsiteX4" fmla="*/ 155375 w 2814462"/>
                <a:gd name="connsiteY4" fmla="*/ 1458776 h 2661461"/>
                <a:gd name="connsiteX5" fmla="*/ 339390 w 2814462"/>
                <a:gd name="connsiteY5" fmla="*/ 1838869 h 2661461"/>
                <a:gd name="connsiteX6" fmla="*/ 513751 w 2814462"/>
                <a:gd name="connsiteY6" fmla="*/ 2068888 h 2661461"/>
                <a:gd name="connsiteX7" fmla="*/ 810085 w 2814462"/>
                <a:gd name="connsiteY7" fmla="*/ 2296069 h 2661461"/>
                <a:gd name="connsiteX8" fmla="*/ 1232653 w 2814462"/>
                <a:gd name="connsiteY8" fmla="*/ 2468588 h 2661461"/>
                <a:gd name="connsiteX9" fmla="*/ 1810682 w 2814462"/>
                <a:gd name="connsiteY9" fmla="*/ 2606698 h 2661461"/>
                <a:gd name="connsiteX10" fmla="*/ 2506732 w 2814462"/>
                <a:gd name="connsiteY10" fmla="*/ 2656586 h 2661461"/>
                <a:gd name="connsiteX11" fmla="*/ 2814462 w 2814462"/>
                <a:gd name="connsiteY11" fmla="*/ 2656586 h 2661461"/>
                <a:gd name="connsiteX0" fmla="*/ 7747 w 2813715"/>
                <a:gd name="connsiteY0" fmla="*/ 0 h 2752789"/>
                <a:gd name="connsiteX1" fmla="*/ 7304 w 2813715"/>
                <a:gd name="connsiteY1" fmla="*/ 186776 h 2752789"/>
                <a:gd name="connsiteX2" fmla="*/ 1426 w 2813715"/>
                <a:gd name="connsiteY2" fmla="*/ 585006 h 2752789"/>
                <a:gd name="connsiteX3" fmla="*/ 46386 w 2813715"/>
                <a:gd name="connsiteY3" fmla="*/ 1092299 h 2752789"/>
                <a:gd name="connsiteX4" fmla="*/ 154628 w 2813715"/>
                <a:gd name="connsiteY4" fmla="*/ 1550104 h 2752789"/>
                <a:gd name="connsiteX5" fmla="*/ 338643 w 2813715"/>
                <a:gd name="connsiteY5" fmla="*/ 1930197 h 2752789"/>
                <a:gd name="connsiteX6" fmla="*/ 513004 w 2813715"/>
                <a:gd name="connsiteY6" fmla="*/ 2160216 h 2752789"/>
                <a:gd name="connsiteX7" fmla="*/ 809338 w 2813715"/>
                <a:gd name="connsiteY7" fmla="*/ 2387397 h 2752789"/>
                <a:gd name="connsiteX8" fmla="*/ 1231906 w 2813715"/>
                <a:gd name="connsiteY8" fmla="*/ 2559916 h 2752789"/>
                <a:gd name="connsiteX9" fmla="*/ 1809935 w 2813715"/>
                <a:gd name="connsiteY9" fmla="*/ 2698026 h 2752789"/>
                <a:gd name="connsiteX10" fmla="*/ 2505985 w 2813715"/>
                <a:gd name="connsiteY10" fmla="*/ 2747914 h 2752789"/>
                <a:gd name="connsiteX11" fmla="*/ 2813715 w 2813715"/>
                <a:gd name="connsiteY11" fmla="*/ 2747914 h 2752789"/>
                <a:gd name="connsiteX0" fmla="*/ 35002 w 2840970"/>
                <a:gd name="connsiteY0" fmla="*/ 0 h 2752789"/>
                <a:gd name="connsiteX1" fmla="*/ 582 w 2840970"/>
                <a:gd name="connsiteY1" fmla="*/ 168511 h 2752789"/>
                <a:gd name="connsiteX2" fmla="*/ 28681 w 2840970"/>
                <a:gd name="connsiteY2" fmla="*/ 585006 h 2752789"/>
                <a:gd name="connsiteX3" fmla="*/ 73641 w 2840970"/>
                <a:gd name="connsiteY3" fmla="*/ 1092299 h 2752789"/>
                <a:gd name="connsiteX4" fmla="*/ 181883 w 2840970"/>
                <a:gd name="connsiteY4" fmla="*/ 1550104 h 2752789"/>
                <a:gd name="connsiteX5" fmla="*/ 365898 w 2840970"/>
                <a:gd name="connsiteY5" fmla="*/ 1930197 h 2752789"/>
                <a:gd name="connsiteX6" fmla="*/ 540259 w 2840970"/>
                <a:gd name="connsiteY6" fmla="*/ 2160216 h 2752789"/>
                <a:gd name="connsiteX7" fmla="*/ 836593 w 2840970"/>
                <a:gd name="connsiteY7" fmla="*/ 2387397 h 2752789"/>
                <a:gd name="connsiteX8" fmla="*/ 1259161 w 2840970"/>
                <a:gd name="connsiteY8" fmla="*/ 2559916 h 2752789"/>
                <a:gd name="connsiteX9" fmla="*/ 1837190 w 2840970"/>
                <a:gd name="connsiteY9" fmla="*/ 2698026 h 2752789"/>
                <a:gd name="connsiteX10" fmla="*/ 2533240 w 2840970"/>
                <a:gd name="connsiteY10" fmla="*/ 2747914 h 2752789"/>
                <a:gd name="connsiteX11" fmla="*/ 2840970 w 2840970"/>
                <a:gd name="connsiteY11" fmla="*/ 2747914 h 2752789"/>
                <a:gd name="connsiteX0" fmla="*/ 0 w 2856933"/>
                <a:gd name="connsiteY0" fmla="*/ 0 h 2834984"/>
                <a:gd name="connsiteX1" fmla="*/ 16545 w 2856933"/>
                <a:gd name="connsiteY1" fmla="*/ 250706 h 2834984"/>
                <a:gd name="connsiteX2" fmla="*/ 44644 w 2856933"/>
                <a:gd name="connsiteY2" fmla="*/ 667201 h 2834984"/>
                <a:gd name="connsiteX3" fmla="*/ 89604 w 2856933"/>
                <a:gd name="connsiteY3" fmla="*/ 1174494 h 2834984"/>
                <a:gd name="connsiteX4" fmla="*/ 197846 w 2856933"/>
                <a:gd name="connsiteY4" fmla="*/ 1632299 h 2834984"/>
                <a:gd name="connsiteX5" fmla="*/ 381861 w 2856933"/>
                <a:gd name="connsiteY5" fmla="*/ 2012392 h 2834984"/>
                <a:gd name="connsiteX6" fmla="*/ 556222 w 2856933"/>
                <a:gd name="connsiteY6" fmla="*/ 2242411 h 2834984"/>
                <a:gd name="connsiteX7" fmla="*/ 852556 w 2856933"/>
                <a:gd name="connsiteY7" fmla="*/ 2469592 h 2834984"/>
                <a:gd name="connsiteX8" fmla="*/ 1275124 w 2856933"/>
                <a:gd name="connsiteY8" fmla="*/ 2642111 h 2834984"/>
                <a:gd name="connsiteX9" fmla="*/ 1853153 w 2856933"/>
                <a:gd name="connsiteY9" fmla="*/ 2780221 h 2834984"/>
                <a:gd name="connsiteX10" fmla="*/ 2549203 w 2856933"/>
                <a:gd name="connsiteY10" fmla="*/ 2830109 h 2834984"/>
                <a:gd name="connsiteX11" fmla="*/ 2856933 w 2856933"/>
                <a:gd name="connsiteY11" fmla="*/ 2830109 h 2834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6933" h="2834984">
                  <a:moveTo>
                    <a:pt x="0" y="0"/>
                  </a:moveTo>
                  <a:cubicBezTo>
                    <a:pt x="35" y="5428"/>
                    <a:pt x="10683" y="181833"/>
                    <a:pt x="16545" y="250706"/>
                  </a:cubicBezTo>
                  <a:cubicBezTo>
                    <a:pt x="22407" y="319579"/>
                    <a:pt x="32468" y="513236"/>
                    <a:pt x="44644" y="667201"/>
                  </a:cubicBezTo>
                  <a:cubicBezTo>
                    <a:pt x="56820" y="821166"/>
                    <a:pt x="64070" y="1013644"/>
                    <a:pt x="89604" y="1174494"/>
                  </a:cubicBezTo>
                  <a:cubicBezTo>
                    <a:pt x="115138" y="1335344"/>
                    <a:pt x="149137" y="1492649"/>
                    <a:pt x="197846" y="1632299"/>
                  </a:cubicBezTo>
                  <a:cubicBezTo>
                    <a:pt x="246555" y="1771949"/>
                    <a:pt x="322132" y="1910707"/>
                    <a:pt x="381861" y="2012392"/>
                  </a:cubicBezTo>
                  <a:cubicBezTo>
                    <a:pt x="441590" y="2114077"/>
                    <a:pt x="477773" y="2166211"/>
                    <a:pt x="556222" y="2242411"/>
                  </a:cubicBezTo>
                  <a:cubicBezTo>
                    <a:pt x="634671" y="2318611"/>
                    <a:pt x="732739" y="2402975"/>
                    <a:pt x="852556" y="2469592"/>
                  </a:cubicBezTo>
                  <a:cubicBezTo>
                    <a:pt x="972373" y="2536209"/>
                    <a:pt x="1108358" y="2590339"/>
                    <a:pt x="1275124" y="2642111"/>
                  </a:cubicBezTo>
                  <a:cubicBezTo>
                    <a:pt x="1441890" y="2693883"/>
                    <a:pt x="1640807" y="2748888"/>
                    <a:pt x="1853153" y="2780221"/>
                  </a:cubicBezTo>
                  <a:cubicBezTo>
                    <a:pt x="2065500" y="2811554"/>
                    <a:pt x="2381906" y="2821794"/>
                    <a:pt x="2549203" y="2830109"/>
                  </a:cubicBezTo>
                  <a:cubicBezTo>
                    <a:pt x="2716500" y="2838424"/>
                    <a:pt x="2777070" y="2834505"/>
                    <a:pt x="2856933" y="2830109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2347776" y="2526114"/>
              <a:ext cx="44964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stCxn id="39" idx="0"/>
            </p:cNvCxnSpPr>
            <p:nvPr/>
          </p:nvCxnSpPr>
          <p:spPr>
            <a:xfrm>
              <a:off x="2752475" y="2526114"/>
              <a:ext cx="37304" cy="266429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6" name="Object 4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48844168"/>
                </p:ext>
              </p:extLst>
            </p:nvPr>
          </p:nvGraphicFramePr>
          <p:xfrm>
            <a:off x="1970761" y="2370762"/>
            <a:ext cx="310703" cy="3107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98" name="Equation" r:id="rId3" imgW="203040" imgH="203040" progId="Equation.DSMT4">
                    <p:embed/>
                  </p:oleObj>
                </mc:Choice>
                <mc:Fallback>
                  <p:oleObj name="Equation" r:id="rId3" imgW="203040" imgH="203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970761" y="2370762"/>
                          <a:ext cx="310703" cy="31070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" name="TextBox 47"/>
            <p:cNvSpPr txBox="1"/>
            <p:nvPr/>
          </p:nvSpPr>
          <p:spPr>
            <a:xfrm>
              <a:off x="2654700" y="5237616"/>
              <a:ext cx="360040" cy="323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i="1" dirty="0" smtClean="0">
                  <a:latin typeface="Times New Roman" pitchFamily="18" charset="0"/>
                  <a:cs typeface="Times New Roman" pitchFamily="18" charset="0"/>
                </a:rPr>
                <a:t>h</a:t>
              </a:r>
              <a:endParaRPr lang="en-AU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250339" y="5694466"/>
              <a:ext cx="4561933" cy="323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i="1" dirty="0" smtClean="0"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AU" dirty="0" smtClean="0">
                  <a:latin typeface="Times New Roman" pitchFamily="18" charset="0"/>
                  <a:cs typeface="Times New Roman" pitchFamily="18" charset="0"/>
                </a:rPr>
                <a:t> = some low income level above survival for which curve holds </a:t>
              </a:r>
              <a:endParaRPr lang="en-A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9748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393342"/>
            <a:ext cx="763284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000" dirty="0" smtClean="0">
                <a:latin typeface="Times New Roman" pitchFamily="18" charset="0"/>
                <a:cs typeface="Times New Roman" pitchFamily="18" charset="0"/>
              </a:rPr>
              <a:t>Log form of the Pareto Distribution on Income</a:t>
            </a:r>
          </a:p>
          <a:p>
            <a:pPr algn="ctr"/>
            <a:endParaRPr lang="en-AU" sz="25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521448" y="1772816"/>
            <a:ext cx="0" cy="41792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endCxn id="10" idx="1"/>
          </p:cNvCxnSpPr>
          <p:nvPr/>
        </p:nvCxnSpPr>
        <p:spPr>
          <a:xfrm>
            <a:off x="2521448" y="5952069"/>
            <a:ext cx="45708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876085" y="1300859"/>
            <a:ext cx="1011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    log N</a:t>
            </a:r>
            <a:endParaRPr lang="en-A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92280" y="5729839"/>
            <a:ext cx="991610" cy="444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latin typeface="Times New Roman" pitchFamily="18" charset="0"/>
                <a:cs typeface="Times New Roman" pitchFamily="18" charset="0"/>
              </a:rPr>
              <a:t>log x</a:t>
            </a:r>
            <a:endParaRPr lang="en-A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239852" y="2532538"/>
            <a:ext cx="3593699" cy="34195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521448" y="2532538"/>
            <a:ext cx="718404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239852" y="2532538"/>
            <a:ext cx="0" cy="341953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064245" y="6008877"/>
            <a:ext cx="455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AU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4970162" y="3919023"/>
            <a:ext cx="273207" cy="1733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25507" y="3659057"/>
            <a:ext cx="1963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slope = - 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en-A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329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476672"/>
            <a:ext cx="87849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000" b="1" dirty="0" smtClean="0"/>
              <a:t>Context </a:t>
            </a:r>
          </a:p>
          <a:p>
            <a:endParaRPr lang="en-AU" sz="3000" b="1" dirty="0"/>
          </a:p>
          <a:p>
            <a:r>
              <a:rPr lang="en-AU" sz="3000" b="1" dirty="0" smtClean="0"/>
              <a:t>b) Pareto’s Law</a:t>
            </a:r>
          </a:p>
          <a:p>
            <a:endParaRPr lang="en-AU" sz="3000" dirty="0"/>
          </a:p>
          <a:p>
            <a:pPr>
              <a:spcAft>
                <a:spcPts val="1800"/>
              </a:spcAft>
            </a:pPr>
            <a:r>
              <a:rPr lang="en-AU" sz="3000" dirty="0" smtClean="0"/>
              <a:t>Back to Pareto’s theorems: </a:t>
            </a:r>
          </a:p>
          <a:p>
            <a:pPr lvl="1">
              <a:spcAft>
                <a:spcPts val="1800"/>
              </a:spcAft>
            </a:pPr>
            <a:r>
              <a:rPr lang="en-GB" sz="3000" i="1" dirty="0" smtClean="0"/>
              <a:t>“The </a:t>
            </a:r>
            <a:r>
              <a:rPr lang="en-GB" sz="3000" i="1" dirty="0"/>
              <a:t>second tells us that to </a:t>
            </a:r>
            <a:r>
              <a:rPr lang="en-GB" sz="3000" b="1" i="1" dirty="0"/>
              <a:t>increase the level of the</a:t>
            </a:r>
            <a:r>
              <a:rPr lang="en-GB" sz="3000" i="1" dirty="0"/>
              <a:t> </a:t>
            </a:r>
            <a:r>
              <a:rPr lang="en-GB" sz="3000" b="1" i="1" dirty="0"/>
              <a:t>minimum income </a:t>
            </a:r>
            <a:r>
              <a:rPr lang="en-GB" sz="3000" i="1" dirty="0"/>
              <a:t>or to </a:t>
            </a:r>
            <a:r>
              <a:rPr lang="en-GB" sz="3000" b="1" i="1" dirty="0"/>
              <a:t>reduce the inequality of income </a:t>
            </a:r>
            <a:r>
              <a:rPr lang="en-GB" sz="3000" i="1" dirty="0"/>
              <a:t>it is necessary that wealth increase more rapidly than population.” </a:t>
            </a:r>
            <a:endParaRPr lang="en-GB" sz="3000" i="1" dirty="0" smtClean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This is the part that </a:t>
            </a:r>
            <a:r>
              <a:rPr lang="en-AU" sz="3000" dirty="0" err="1" smtClean="0"/>
              <a:t>Pigou</a:t>
            </a:r>
            <a:r>
              <a:rPr lang="en-AU" sz="3000" dirty="0" smtClean="0"/>
              <a:t> took greatest issue with.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It challenged the relevance of his second criterion.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3000" dirty="0" smtClean="0"/>
              <a:t>But </a:t>
            </a:r>
            <a:r>
              <a:rPr lang="en-AU" sz="3000" dirty="0" err="1" smtClean="0"/>
              <a:t>Pigou</a:t>
            </a:r>
            <a:r>
              <a:rPr lang="en-AU" sz="3000" dirty="0" smtClean="0"/>
              <a:t> misread Pareto on this matter.</a:t>
            </a:r>
            <a:endParaRPr lang="en-AU" sz="3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AB704-B545-4C01-A575-FA1D81FD6EDE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538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1029</Words>
  <Application>Microsoft Office PowerPoint</Application>
  <PresentationFormat>On-screen Show (4:3)</PresentationFormat>
  <Paragraphs>188</Paragraphs>
  <Slides>23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UWA Business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</dc:creator>
  <cp:lastModifiedBy>user</cp:lastModifiedBy>
  <cp:revision>70</cp:revision>
  <cp:lastPrinted>2011-06-10T02:11:30Z</cp:lastPrinted>
  <dcterms:created xsi:type="dcterms:W3CDTF">2011-06-08T03:59:41Z</dcterms:created>
  <dcterms:modified xsi:type="dcterms:W3CDTF">2013-11-05T15:22:50Z</dcterms:modified>
</cp:coreProperties>
</file>