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1" r:id="rId4"/>
    <p:sldId id="272" r:id="rId5"/>
    <p:sldId id="260" r:id="rId6"/>
    <p:sldId id="269" r:id="rId7"/>
    <p:sldId id="262" r:id="rId8"/>
    <p:sldId id="268" r:id="rId9"/>
    <p:sldId id="264" r:id="rId10"/>
    <p:sldId id="267"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9"/>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2B4421F-1147-46AC-A705-F54559CC4BD3}" type="datetimeFigureOut">
              <a:rPr lang="en-US" smtClean="0"/>
              <a:pPr/>
              <a:t>7/10/2009</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B4421F-1147-46AC-A705-F54559CC4BD3}" type="datetimeFigureOut">
              <a:rPr lang="en-US" smtClean="0"/>
              <a:pPr/>
              <a:t>7/10/2009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B4421F-1147-46AC-A705-F54559CC4BD3}" type="datetimeFigureOut">
              <a:rPr lang="en-US" smtClean="0"/>
              <a:pPr/>
              <a:t>7/10/2009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B4421F-1147-46AC-A705-F54559CC4BD3}" type="datetimeFigureOut">
              <a:rPr lang="en-US" smtClean="0"/>
              <a:pPr/>
              <a:t>7/10/2009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2B4421F-1147-46AC-A705-F54559CC4BD3}" type="datetimeFigureOut">
              <a:rPr lang="en-US" smtClean="0"/>
              <a:pPr/>
              <a:t>7/10/2009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B4421F-1147-46AC-A705-F54559CC4BD3}" type="datetimeFigureOut">
              <a:rPr lang="en-US" smtClean="0"/>
              <a:pPr/>
              <a:t>7/10/2009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2B4421F-1147-46AC-A705-F54559CC4BD3}" type="datetimeFigureOut">
              <a:rPr lang="en-US" smtClean="0"/>
              <a:pPr/>
              <a:t>7/10/2009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2B4421F-1147-46AC-A705-F54559CC4BD3}" type="datetimeFigureOut">
              <a:rPr lang="en-US" smtClean="0"/>
              <a:pPr/>
              <a:t>7/10/2009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B4421F-1147-46AC-A705-F54559CC4BD3}" type="datetimeFigureOut">
              <a:rPr lang="en-US" smtClean="0"/>
              <a:pPr/>
              <a:t>7/10/2009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B4421F-1147-46AC-A705-F54559CC4BD3}" type="datetimeFigureOut">
              <a:rPr lang="en-US" smtClean="0"/>
              <a:pPr/>
              <a:t>7/10/2009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362066-A8B1-4861-8C8D-D7F4CA247FA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2B4421F-1147-46AC-A705-F54559CC4BD3}" type="datetimeFigureOut">
              <a:rPr lang="en-US" smtClean="0"/>
              <a:pPr/>
              <a:t>7/10/2009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8E362066-A8B1-4861-8C8D-D7F4CA247FA6}"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B4421F-1147-46AC-A705-F54559CC4BD3}" type="datetimeFigureOut">
              <a:rPr lang="en-US" smtClean="0"/>
              <a:pPr/>
              <a:t>7/10/2009</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E362066-A8B1-4861-8C8D-D7F4CA247FA6}"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0.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 Target="slide1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Keynes Redux: History Catches Up</a:t>
            </a:r>
            <a:endParaRPr lang="en-GB" dirty="0"/>
          </a:p>
        </p:txBody>
      </p:sp>
      <p:sp>
        <p:nvSpPr>
          <p:cNvPr id="3" name="Subtitle 2"/>
          <p:cNvSpPr>
            <a:spLocks noGrp="1"/>
          </p:cNvSpPr>
          <p:nvPr>
            <p:ph type="subTitle" idx="1"/>
          </p:nvPr>
        </p:nvSpPr>
        <p:spPr/>
        <p:txBody>
          <a:bodyPr>
            <a:normAutofit fontScale="92500" lnSpcReduction="10000"/>
          </a:bodyPr>
          <a:lstStyle/>
          <a:p>
            <a:r>
              <a:rPr lang="en-CA" dirty="0" smtClean="0"/>
              <a:t>Radhika Desai</a:t>
            </a:r>
          </a:p>
          <a:p>
            <a:r>
              <a:rPr lang="en-CA" dirty="0" smtClean="0"/>
              <a:t>University of Manitoba</a:t>
            </a:r>
          </a:p>
          <a:p>
            <a:r>
              <a:rPr lang="en-CA" dirty="0" smtClean="0"/>
              <a:t>Paper presented at the Association for Heterodox Economics</a:t>
            </a:r>
          </a:p>
          <a:p>
            <a:r>
              <a:rPr lang="en-CA" dirty="0" smtClean="0"/>
              <a:t>Kingston </a:t>
            </a:r>
            <a:r>
              <a:rPr lang="en-CA" dirty="0" smtClean="0"/>
              <a:t>University</a:t>
            </a:r>
            <a:r>
              <a:rPr lang="en-CA" dirty="0" smtClean="0"/>
              <a:t>, 9-12 July 2009</a:t>
            </a:r>
            <a:endParaRPr lang="en-GB" dirty="0"/>
          </a:p>
        </p:txBody>
      </p:sp>
      <p:pic>
        <p:nvPicPr>
          <p:cNvPr id="8195" name="Picture 3"/>
          <p:cNvPicPr>
            <a:picLocks noChangeAspect="1" noChangeArrowheads="1"/>
          </p:cNvPicPr>
          <p:nvPr/>
        </p:nvPicPr>
        <p:blipFill>
          <a:blip r:embed="rId2" cstate="print"/>
          <a:srcRect/>
          <a:stretch>
            <a:fillRect/>
          </a:stretch>
        </p:blipFill>
        <p:spPr bwMode="auto">
          <a:xfrm>
            <a:off x="714348" y="428604"/>
            <a:ext cx="3357586" cy="1928826"/>
          </a:xfrm>
          <a:prstGeom prst="rect">
            <a:avLst/>
          </a:prstGeom>
          <a:noFill/>
          <a:ln w="9525">
            <a:noFill/>
            <a:miter lim="800000"/>
            <a:headEnd/>
            <a:tailEnd/>
          </a:ln>
        </p:spPr>
      </p:pic>
      <p:pic>
        <p:nvPicPr>
          <p:cNvPr id="8196" name="Picture 4"/>
          <p:cNvPicPr>
            <a:picLocks noChangeAspect="1" noChangeArrowheads="1"/>
          </p:cNvPicPr>
          <p:nvPr/>
        </p:nvPicPr>
        <p:blipFill>
          <a:blip r:embed="rId3" cstate="print"/>
          <a:srcRect/>
          <a:stretch>
            <a:fillRect/>
          </a:stretch>
        </p:blipFill>
        <p:spPr bwMode="auto">
          <a:xfrm>
            <a:off x="4500562" y="357166"/>
            <a:ext cx="4000528" cy="200026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fade">
                                      <p:cBhvr>
                                        <p:cTn id="12" dur="2000"/>
                                        <p:tgtEl>
                                          <p:spTgt spid="819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5"/>
                                        </p:tgtEl>
                                        <p:attrNameLst>
                                          <p:attrName>style.visibility</p:attrName>
                                        </p:attrNameLst>
                                      </p:cBhvr>
                                      <p:to>
                                        <p:strVal val="visible"/>
                                      </p:to>
                                    </p:set>
                                    <p:animEffect transition="in" filter="fade">
                                      <p:cBhvr>
                                        <p:cTn id="17" dur="2000"/>
                                        <p:tgtEl>
                                          <p:spTgt spid="819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National Income Accounting</a:t>
            </a:r>
            <a:endParaRPr lang="en-GB" dirty="0"/>
          </a:p>
        </p:txBody>
      </p:sp>
      <p:sp>
        <p:nvSpPr>
          <p:cNvPr id="3" name="Content Placeholder 2"/>
          <p:cNvSpPr>
            <a:spLocks noGrp="1"/>
          </p:cNvSpPr>
          <p:nvPr>
            <p:ph idx="1"/>
          </p:nvPr>
        </p:nvSpPr>
        <p:spPr/>
        <p:txBody>
          <a:bodyPr>
            <a:normAutofit fontScale="77500" lnSpcReduction="20000"/>
          </a:bodyPr>
          <a:lstStyle/>
          <a:p>
            <a:r>
              <a:rPr lang="en-CA" dirty="0" smtClean="0"/>
              <a:t>‘Until well into the depression the United States had no useful figures on the level or distribution of employment. There was a certain classical logic to this; one did not spend money collecting information on what, in high economic principle, could not exist’. </a:t>
            </a:r>
          </a:p>
          <a:p>
            <a:r>
              <a:rPr lang="en-CA" dirty="0" smtClean="0"/>
              <a:t>National income ‘showed the value of the total production of goods and services of all kinds, public and private. The Gross National Product. And in companion tables, they showed the income derived </a:t>
            </a:r>
            <a:r>
              <a:rPr lang="en-CA" dirty="0" err="1" smtClean="0"/>
              <a:t>therefrom</a:t>
            </a:r>
            <a:r>
              <a:rPr lang="en-CA" dirty="0" smtClean="0"/>
              <a:t> by kind and source. National income. That the latter  needed to be sufficient to buy the former was a thought that no one could henceforth escape. Nor, more specifically, the thought that savings from the income now shown might not all be used – that they might not be absorbed by the spending for investment goods also shown in the tables. And it was evident how serviceably an increment of income, as from government expenditure, would make up any shortfall investment spending or consumer borrowing and add to the purchase and production of goods. </a:t>
            </a:r>
            <a:r>
              <a:rPr lang="en-GB" dirty="0" smtClean="0"/>
              <a:t>(Galbraith 1971: 245-6)</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Keynes versus Behemoth</a:t>
            </a:r>
            <a:endParaRPr lang="en-GB" dirty="0"/>
          </a:p>
        </p:txBody>
      </p:sp>
      <p:sp>
        <p:nvSpPr>
          <p:cNvPr id="3" name="Content Placeholder 2"/>
          <p:cNvSpPr>
            <a:spLocks noGrp="1"/>
          </p:cNvSpPr>
          <p:nvPr>
            <p:ph idx="1"/>
          </p:nvPr>
        </p:nvSpPr>
        <p:spPr/>
        <p:txBody>
          <a:bodyPr>
            <a:normAutofit fontScale="92500" lnSpcReduction="20000"/>
          </a:bodyPr>
          <a:lstStyle/>
          <a:p>
            <a:r>
              <a:rPr lang="en-CA" dirty="0" smtClean="0"/>
              <a:t>‘The </a:t>
            </a:r>
            <a:r>
              <a:rPr lang="en-CA" dirty="0" smtClean="0"/>
              <a:t>Agreement was shaped not by Keynes’s general theory, but by the U.S. desire for an updated gold standard as a means of liberalising trade. If there was an underlying ideology, it was Morgenthau’s determination to concentrate financial power in </a:t>
            </a:r>
            <a:r>
              <a:rPr lang="en-GB" dirty="0" smtClean="0"/>
              <a:t>Washington.’ </a:t>
            </a:r>
            <a:r>
              <a:rPr lang="en-GB" dirty="0" smtClean="0"/>
              <a:t>(</a:t>
            </a:r>
            <a:r>
              <a:rPr lang="en-GB" dirty="0" err="1" smtClean="0"/>
              <a:t>Skidelsky</a:t>
            </a:r>
            <a:r>
              <a:rPr lang="en-GB" dirty="0" smtClean="0"/>
              <a:t>)</a:t>
            </a:r>
          </a:p>
          <a:p>
            <a:endParaRPr lang="en-GB" dirty="0" smtClean="0"/>
          </a:p>
          <a:p>
            <a:r>
              <a:rPr lang="en-CA" dirty="0" smtClean="0"/>
              <a:t>Keynes had entered the negotiations with hope but left them in bitterness, </a:t>
            </a:r>
            <a:r>
              <a:rPr lang="en-GB" dirty="0" smtClean="0"/>
              <a:t>complaining that ‘</a:t>
            </a:r>
            <a:r>
              <a:rPr lang="en-CA" dirty="0" smtClean="0"/>
              <a:t>The Americans at the top seem to have absolutely no conception of international cooperation; since they are the biggest partners they think they have the right to call the tune on practically every point. If they knew the music that would not matter so much; but unfortunately they don’t’. (Keynes in </a:t>
            </a:r>
            <a:r>
              <a:rPr lang="en-CA" dirty="0" err="1" smtClean="0"/>
              <a:t>Skidelsky</a:t>
            </a:r>
            <a:r>
              <a:rPr lang="en-CA" dirty="0" smtClean="0"/>
              <a:t>)</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GB" dirty="0"/>
          </a:p>
        </p:txBody>
      </p:sp>
      <p:sp>
        <p:nvSpPr>
          <p:cNvPr id="3" name="Content Placeholder 2"/>
          <p:cNvSpPr>
            <a:spLocks noGrp="1"/>
          </p:cNvSpPr>
          <p:nvPr>
            <p:ph sz="half" idx="1"/>
          </p:nvPr>
        </p:nvSpPr>
        <p:spPr/>
        <p:txBody>
          <a:bodyPr>
            <a:normAutofit/>
          </a:bodyPr>
          <a:lstStyle/>
          <a:p>
            <a:r>
              <a:rPr lang="en-CA" dirty="0" smtClean="0"/>
              <a:t>The Return of Who? </a:t>
            </a:r>
          </a:p>
          <a:p>
            <a:r>
              <a:rPr lang="en-CA" dirty="0" smtClean="0"/>
              <a:t>Dollar’s Future</a:t>
            </a:r>
          </a:p>
          <a:p>
            <a:r>
              <a:rPr lang="en-CA" dirty="0" smtClean="0"/>
              <a:t>Keynes’ Defeated Proposals</a:t>
            </a:r>
          </a:p>
          <a:p>
            <a:r>
              <a:rPr lang="en-CA" dirty="0" smtClean="0"/>
              <a:t>The Radical Keynes</a:t>
            </a:r>
          </a:p>
          <a:p>
            <a:r>
              <a:rPr lang="en-CA" dirty="0" smtClean="0"/>
              <a:t>The Historical Keynes</a:t>
            </a:r>
          </a:p>
          <a:p>
            <a:r>
              <a:rPr lang="en-CA" dirty="0" smtClean="0"/>
              <a:t>The After-life of Imperialism </a:t>
            </a:r>
          </a:p>
          <a:p>
            <a:r>
              <a:rPr lang="en-CA" dirty="0" smtClean="0"/>
              <a:t>Third Time Lucky?</a:t>
            </a:r>
          </a:p>
          <a:p>
            <a:endParaRPr lang="en-GB" dirty="0"/>
          </a:p>
        </p:txBody>
      </p:sp>
      <p:pic>
        <p:nvPicPr>
          <p:cNvPr id="4098" name="Picture 2"/>
          <p:cNvPicPr>
            <a:picLocks noGrp="1" noChangeAspect="1" noChangeArrowheads="1"/>
          </p:cNvPicPr>
          <p:nvPr>
            <p:ph sz="half" idx="2"/>
          </p:nvPr>
        </p:nvPicPr>
        <p:blipFill>
          <a:blip r:embed="rId2" cstate="print"/>
          <a:srcRect/>
          <a:stretch>
            <a:fillRect/>
          </a:stretch>
        </p:blipFill>
        <p:spPr bwMode="auto">
          <a:xfrm>
            <a:off x="3929058" y="1285860"/>
            <a:ext cx="4929222" cy="50006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2000"/>
                                        <p:tgtEl>
                                          <p:spTgt spid="409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Professor Samuelson, I Presume?</a:t>
            </a:r>
            <a:endParaRPr lang="en-GB" dirty="0"/>
          </a:p>
        </p:txBody>
      </p:sp>
      <p:sp>
        <p:nvSpPr>
          <p:cNvPr id="3" name="Content Placeholder 2"/>
          <p:cNvSpPr>
            <a:spLocks noGrp="1"/>
          </p:cNvSpPr>
          <p:nvPr>
            <p:ph sz="half" idx="1"/>
          </p:nvPr>
        </p:nvSpPr>
        <p:spPr>
          <a:xfrm>
            <a:off x="457200" y="1920085"/>
            <a:ext cx="6257940" cy="4434840"/>
          </a:xfrm>
        </p:spPr>
        <p:txBody>
          <a:bodyPr/>
          <a:lstStyle/>
          <a:p>
            <a:r>
              <a:rPr lang="en-CA" dirty="0" smtClean="0"/>
              <a:t>Keynes invoked, but</a:t>
            </a:r>
          </a:p>
          <a:p>
            <a:r>
              <a:rPr lang="en-CA" dirty="0" smtClean="0"/>
              <a:t>Stimulus Packages small</a:t>
            </a:r>
          </a:p>
          <a:p>
            <a:r>
              <a:rPr lang="en-CA" dirty="0" smtClean="0"/>
              <a:t>No Redistribution</a:t>
            </a:r>
          </a:p>
          <a:p>
            <a:r>
              <a:rPr lang="en-CA" dirty="0" smtClean="0"/>
              <a:t>Bailouts reward rentiers</a:t>
            </a:r>
          </a:p>
          <a:p>
            <a:r>
              <a:rPr lang="en-CA" dirty="0" smtClean="0"/>
              <a:t>Socialization of losses, not investment</a:t>
            </a:r>
          </a:p>
          <a:p>
            <a:r>
              <a:rPr lang="en-CA" dirty="0" smtClean="0"/>
              <a:t>Crisis treated as episodic, not systemic</a:t>
            </a:r>
          </a:p>
          <a:p>
            <a:r>
              <a:rPr lang="en-CA" dirty="0" smtClean="0"/>
              <a:t>New Bretton Woods discussion confused: Didn’t Keynesian BW fail?</a:t>
            </a:r>
            <a:endParaRPr lang="en-GB" dirty="0"/>
          </a:p>
        </p:txBody>
      </p:sp>
      <p:pic>
        <p:nvPicPr>
          <p:cNvPr id="9218" name="Picture 2"/>
          <p:cNvPicPr>
            <a:picLocks noGrp="1" noChangeAspect="1" noChangeArrowheads="1"/>
          </p:cNvPicPr>
          <p:nvPr>
            <p:ph sz="half" idx="2"/>
          </p:nvPr>
        </p:nvPicPr>
        <p:blipFill>
          <a:blip r:embed="rId2" cstate="print"/>
          <a:srcRect/>
          <a:stretch>
            <a:fillRect/>
          </a:stretch>
        </p:blipFill>
        <p:spPr bwMode="auto">
          <a:xfrm>
            <a:off x="5929322" y="1285860"/>
            <a:ext cx="2286004" cy="314327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18"/>
                                        </p:tgtEl>
                                        <p:attrNameLst>
                                          <p:attrName>style.visibility</p:attrName>
                                        </p:attrNameLst>
                                      </p:cBhvr>
                                      <p:to>
                                        <p:strVal val="visible"/>
                                      </p:to>
                                    </p:set>
                                    <p:animEffect transition="in" filter="fade">
                                      <p:cBhvr>
                                        <p:cTn id="12" dur="2000"/>
                                        <p:tgtEl>
                                          <p:spTgt spid="92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t>Future of the Dollar</a:t>
            </a:r>
            <a:endParaRPr lang="en-GB" dirty="0"/>
          </a:p>
        </p:txBody>
      </p:sp>
      <p:sp>
        <p:nvSpPr>
          <p:cNvPr id="5" name="Content Placeholder 4"/>
          <p:cNvSpPr>
            <a:spLocks noGrp="1"/>
          </p:cNvSpPr>
          <p:nvPr>
            <p:ph sz="half" idx="1"/>
          </p:nvPr>
        </p:nvSpPr>
        <p:spPr>
          <a:xfrm>
            <a:off x="457200" y="1920085"/>
            <a:ext cx="5829312" cy="4434840"/>
          </a:xfrm>
        </p:spPr>
        <p:txBody>
          <a:bodyPr>
            <a:normAutofit fontScale="92500" lnSpcReduction="10000"/>
          </a:bodyPr>
          <a:lstStyle/>
          <a:p>
            <a:r>
              <a:rPr lang="en-CA" dirty="0" smtClean="0"/>
              <a:t>Questions raised well before crisis: Imbalances: George, </a:t>
            </a:r>
            <a:r>
              <a:rPr lang="en-CA" dirty="0" err="1" smtClean="0"/>
              <a:t>Monbiot</a:t>
            </a:r>
            <a:r>
              <a:rPr lang="en-CA" dirty="0" smtClean="0"/>
              <a:t>, </a:t>
            </a:r>
            <a:r>
              <a:rPr lang="en-CA" dirty="0" smtClean="0"/>
              <a:t>Stiglitz, Arrighi </a:t>
            </a:r>
            <a:r>
              <a:rPr lang="en-CA" dirty="0" smtClean="0"/>
              <a:t>etc.</a:t>
            </a:r>
          </a:p>
          <a:p>
            <a:r>
              <a:rPr lang="en-CA" dirty="0" smtClean="0"/>
              <a:t>Crisis Rush to safety temporarily raises value</a:t>
            </a:r>
          </a:p>
          <a:p>
            <a:r>
              <a:rPr lang="en-CA" dirty="0" smtClean="0"/>
              <a:t>Holders’ dilemma</a:t>
            </a:r>
          </a:p>
          <a:p>
            <a:r>
              <a:rPr lang="en-CA" dirty="0" smtClean="0"/>
              <a:t>Chinese proposals for new international currency</a:t>
            </a:r>
          </a:p>
          <a:p>
            <a:r>
              <a:rPr lang="en-CA" dirty="0" smtClean="0"/>
              <a:t>Japanese DP proposals to stop underwriting dollar</a:t>
            </a:r>
          </a:p>
          <a:p>
            <a:r>
              <a:rPr lang="en-CA" dirty="0" smtClean="0"/>
              <a:t>UN commission of experts on reforms of international financial and monetary system</a:t>
            </a:r>
          </a:p>
          <a:p>
            <a:endParaRPr lang="en-GB" dirty="0"/>
          </a:p>
        </p:txBody>
      </p:sp>
      <p:pic>
        <p:nvPicPr>
          <p:cNvPr id="10242" name="Picture 2"/>
          <p:cNvPicPr>
            <a:picLocks noGrp="1" noChangeAspect="1" noChangeArrowheads="1"/>
          </p:cNvPicPr>
          <p:nvPr>
            <p:ph sz="half" idx="2"/>
          </p:nvPr>
        </p:nvPicPr>
        <p:blipFill>
          <a:blip r:embed="rId2" cstate="print"/>
          <a:srcRect/>
          <a:stretch>
            <a:fillRect/>
          </a:stretch>
        </p:blipFill>
        <p:spPr bwMode="auto">
          <a:xfrm>
            <a:off x="5715008" y="1357298"/>
            <a:ext cx="3214710" cy="292895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42"/>
                                        </p:tgtEl>
                                        <p:attrNameLst>
                                          <p:attrName>style.visibility</p:attrName>
                                        </p:attrNameLst>
                                      </p:cBhvr>
                                      <p:to>
                                        <p:strVal val="visible"/>
                                      </p:to>
                                    </p:set>
                                    <p:animEffect transition="in" filter="fade">
                                      <p:cBhvr>
                                        <p:cTn id="12" dur="2000"/>
                                        <p:tgtEl>
                                          <p:spTgt spid="1024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20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20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fade">
                                      <p:cBhvr>
                                        <p:cTn id="32" dur="2000"/>
                                        <p:tgtEl>
                                          <p:spTgt spid="5">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Effect transition="in" filter="fade">
                                      <p:cBhvr>
                                        <p:cTn id="37" dur="2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a:t>
            </a:r>
            <a:r>
              <a:rPr lang="en-CA" dirty="0" smtClean="0"/>
              <a:t>Defeated Proposals</a:t>
            </a:r>
            <a:endParaRPr lang="en-GB" dirty="0"/>
          </a:p>
        </p:txBody>
      </p:sp>
      <p:sp>
        <p:nvSpPr>
          <p:cNvPr id="3" name="Content Placeholder 2"/>
          <p:cNvSpPr>
            <a:spLocks noGrp="1"/>
          </p:cNvSpPr>
          <p:nvPr>
            <p:ph sz="half" idx="1"/>
          </p:nvPr>
        </p:nvSpPr>
        <p:spPr/>
        <p:txBody>
          <a:bodyPr>
            <a:normAutofit fontScale="92500"/>
          </a:bodyPr>
          <a:lstStyle/>
          <a:p>
            <a:r>
              <a:rPr lang="en-CA" dirty="0" smtClean="0"/>
              <a:t>Capital Controls</a:t>
            </a:r>
          </a:p>
          <a:p>
            <a:r>
              <a:rPr lang="en-CA" dirty="0" smtClean="0"/>
              <a:t>Bancor</a:t>
            </a:r>
          </a:p>
          <a:p>
            <a:r>
              <a:rPr lang="en-CA" dirty="0" smtClean="0"/>
              <a:t>Creditor responsibility </a:t>
            </a:r>
          </a:p>
          <a:p>
            <a:r>
              <a:rPr lang="en-CA" dirty="0" smtClean="0"/>
              <a:t>Surplus country responsibility </a:t>
            </a:r>
          </a:p>
          <a:p>
            <a:r>
              <a:rPr lang="en-CA" dirty="0" smtClean="0"/>
              <a:t>Balanced Trade</a:t>
            </a:r>
          </a:p>
          <a:p>
            <a:r>
              <a:rPr lang="en-CA" dirty="0" smtClean="0"/>
              <a:t>Only Capital Controls accepted in BWI</a:t>
            </a:r>
          </a:p>
          <a:p>
            <a:r>
              <a:rPr lang="en-CA" dirty="0" smtClean="0"/>
              <a:t>They too </a:t>
            </a:r>
            <a:r>
              <a:rPr lang="en-CA" dirty="0" smtClean="0"/>
              <a:t>abandoned </a:t>
            </a:r>
            <a:r>
              <a:rPr lang="en-CA" dirty="0" smtClean="0"/>
              <a:t>in </a:t>
            </a:r>
            <a:r>
              <a:rPr lang="en-CA" dirty="0" smtClean="0"/>
              <a:t>BWII</a:t>
            </a:r>
          </a:p>
          <a:p>
            <a:r>
              <a:rPr lang="en-CA" dirty="0" smtClean="0"/>
              <a:t>BWII = Anti Keynesian</a:t>
            </a:r>
            <a:endParaRPr lang="en-CA" dirty="0" smtClean="0"/>
          </a:p>
          <a:p>
            <a:pPr>
              <a:buNone/>
            </a:pPr>
            <a:endParaRPr lang="en-CA" dirty="0" smtClean="0"/>
          </a:p>
          <a:p>
            <a:endParaRPr lang="en-GB" dirty="0"/>
          </a:p>
        </p:txBody>
      </p:sp>
      <p:pic>
        <p:nvPicPr>
          <p:cNvPr id="5123" name="Picture 3"/>
          <p:cNvPicPr>
            <a:picLocks noGrp="1" noChangeAspect="1" noChangeArrowheads="1"/>
          </p:cNvPicPr>
          <p:nvPr>
            <p:ph sz="half" idx="2"/>
          </p:nvPr>
        </p:nvPicPr>
        <p:blipFill>
          <a:blip r:embed="rId2" cstate="print"/>
          <a:srcRect/>
          <a:stretch>
            <a:fillRect/>
          </a:stretch>
        </p:blipFill>
        <p:spPr bwMode="auto">
          <a:xfrm>
            <a:off x="4429124" y="1428736"/>
            <a:ext cx="4357718" cy="464346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3"/>
                                        </p:tgtEl>
                                        <p:attrNameLst>
                                          <p:attrName>style.visibility</p:attrName>
                                        </p:attrNameLst>
                                      </p:cBhvr>
                                      <p:to>
                                        <p:strVal val="visible"/>
                                      </p:to>
                                    </p:set>
                                    <p:animEffect transition="in" filter="fade">
                                      <p:cBhvr>
                                        <p:cTn id="12" dur="2000"/>
                                        <p:tgtEl>
                                          <p:spTgt spid="51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Radical Keynes </a:t>
            </a:r>
            <a:endParaRPr lang="en-GB" dirty="0"/>
          </a:p>
        </p:txBody>
      </p:sp>
      <p:sp>
        <p:nvSpPr>
          <p:cNvPr id="3" name="Content Placeholder 2"/>
          <p:cNvSpPr>
            <a:spLocks noGrp="1"/>
          </p:cNvSpPr>
          <p:nvPr>
            <p:ph idx="1"/>
          </p:nvPr>
        </p:nvSpPr>
        <p:spPr>
          <a:xfrm>
            <a:off x="457200" y="1935480"/>
            <a:ext cx="8229600" cy="4636792"/>
          </a:xfrm>
        </p:spPr>
        <p:txBody>
          <a:bodyPr>
            <a:normAutofit fontScale="40000" lnSpcReduction="20000"/>
          </a:bodyPr>
          <a:lstStyle/>
          <a:p>
            <a:r>
              <a:rPr lang="en-CA" sz="5000" dirty="0" smtClean="0"/>
              <a:t>Where classical and neoclassical thinkers took the level of economic activity and employment as given, he took it as his chief </a:t>
            </a:r>
            <a:r>
              <a:rPr lang="en-CA" sz="5000" dirty="0" err="1" smtClean="0"/>
              <a:t>explanandum</a:t>
            </a:r>
            <a:r>
              <a:rPr lang="en-CA" sz="5000" dirty="0" smtClean="0"/>
              <a:t>. </a:t>
            </a:r>
          </a:p>
          <a:p>
            <a:r>
              <a:rPr lang="en-CA" sz="5000" dirty="0" smtClean="0"/>
              <a:t>Where they assumed away the problem of unemployment, he made solving it the chief policy priority. </a:t>
            </a:r>
          </a:p>
          <a:p>
            <a:r>
              <a:rPr lang="en-CA" sz="5000" dirty="0" smtClean="0"/>
              <a:t>Where they regarded saving virtuous, to be rewarded with interest, he criticized it as a vice of the “functionless investor,” to be discouraged by driving interest rates near zero and keeping them there, “euthanizing the rentier.” </a:t>
            </a:r>
          </a:p>
          <a:p>
            <a:r>
              <a:rPr lang="en-CA" sz="5000" dirty="0" smtClean="0"/>
              <a:t>Where they loathed and feared state intervention, he advocated its use, up to and including the “socialisation of investment,” to achieve full employment. </a:t>
            </a:r>
          </a:p>
          <a:p>
            <a:r>
              <a:rPr lang="en-CA" sz="5000" dirty="0" smtClean="0"/>
              <a:t>Where they opposed protectionism, he advocated a national economy. W</a:t>
            </a:r>
          </a:p>
          <a:p>
            <a:r>
              <a:rPr lang="en-CA" sz="5000" dirty="0" smtClean="0"/>
              <a:t>Where they pursued efficiency single-mindedly, he quietly insisted on sufficiency. </a:t>
            </a:r>
          </a:p>
          <a:p>
            <a:r>
              <a:rPr lang="en-CA" sz="5000" dirty="0" smtClean="0"/>
              <a:t>And where they worshipped at the altar of the supposedly neutral gold standard, Keynes exposed the historical conditions which made it appear neutral and </a:t>
            </a:r>
            <a:r>
              <a:rPr lang="en-CA" sz="5000" dirty="0" err="1" smtClean="0"/>
              <a:t>thepolitical</a:t>
            </a:r>
            <a:r>
              <a:rPr lang="en-CA" sz="5000" dirty="0" smtClean="0"/>
              <a:t> conditions in which it became acceptable for a short time.</a:t>
            </a:r>
          </a:p>
          <a:p>
            <a:endParaRPr lang="en-GB" dirty="0"/>
          </a:p>
        </p:txBody>
      </p:sp>
      <p:pic>
        <p:nvPicPr>
          <p:cNvPr id="7170" name="Picture 2"/>
          <p:cNvPicPr>
            <a:picLocks noChangeAspect="1" noChangeArrowheads="1"/>
          </p:cNvPicPr>
          <p:nvPr/>
        </p:nvPicPr>
        <p:blipFill>
          <a:blip r:embed="rId2" cstate="print"/>
          <a:srcRect/>
          <a:stretch>
            <a:fillRect/>
          </a:stretch>
        </p:blipFill>
        <p:spPr bwMode="auto">
          <a:xfrm>
            <a:off x="7072330" y="0"/>
            <a:ext cx="1905000" cy="1928826"/>
          </a:xfrm>
          <a:prstGeom prst="rect">
            <a:avLst/>
          </a:prstGeom>
          <a:noFill/>
          <a:ln w="9525">
            <a:noFill/>
            <a:miter lim="800000"/>
            <a:headEnd/>
            <a:tailEnd/>
          </a:ln>
        </p:spPr>
      </p:pic>
      <p:pic>
        <p:nvPicPr>
          <p:cNvPr id="7171" name="Picture 3"/>
          <p:cNvPicPr>
            <a:picLocks noChangeAspect="1" noChangeArrowheads="1"/>
          </p:cNvPicPr>
          <p:nvPr/>
        </p:nvPicPr>
        <p:blipFill>
          <a:blip r:embed="rId3" cstate="print"/>
          <a:srcRect/>
          <a:stretch>
            <a:fillRect/>
          </a:stretch>
        </p:blipFill>
        <p:spPr bwMode="auto">
          <a:xfrm>
            <a:off x="5000628" y="0"/>
            <a:ext cx="1857375" cy="192880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gtEl>
                                        <p:attrNameLst>
                                          <p:attrName>style.visibility</p:attrName>
                                        </p:attrNameLst>
                                      </p:cBhvr>
                                      <p:to>
                                        <p:strVal val="visible"/>
                                      </p:to>
                                    </p:set>
                                    <p:animEffect transition="in" filter="fade">
                                      <p:cBhvr>
                                        <p:cTn id="12" dur="2000"/>
                                        <p:tgtEl>
                                          <p:spTgt spid="717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170"/>
                                        </p:tgtEl>
                                        <p:attrNameLst>
                                          <p:attrName>style.visibility</p:attrName>
                                        </p:attrNameLst>
                                      </p:cBhvr>
                                      <p:to>
                                        <p:strVal val="visible"/>
                                      </p:to>
                                    </p:set>
                                    <p:animEffect transition="in" filter="fade">
                                      <p:cBhvr>
                                        <p:cTn id="17" dur="2000"/>
                                        <p:tgtEl>
                                          <p:spTgt spid="717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2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20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fade">
                                      <p:cBhvr>
                                        <p:cTn id="5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Historical Keynes</a:t>
            </a:r>
            <a:endParaRPr lang="en-GB" dirty="0"/>
          </a:p>
        </p:txBody>
      </p:sp>
      <p:sp>
        <p:nvSpPr>
          <p:cNvPr id="3" name="Content Placeholder 2"/>
          <p:cNvSpPr>
            <a:spLocks noGrp="1"/>
          </p:cNvSpPr>
          <p:nvPr>
            <p:ph sz="half" idx="1"/>
          </p:nvPr>
        </p:nvSpPr>
        <p:spPr>
          <a:xfrm>
            <a:off x="457200" y="1920085"/>
            <a:ext cx="8329642" cy="4434840"/>
          </a:xfrm>
        </p:spPr>
        <p:txBody>
          <a:bodyPr>
            <a:normAutofit fontScale="85000" lnSpcReduction="10000"/>
          </a:bodyPr>
          <a:lstStyle/>
          <a:p>
            <a:r>
              <a:rPr lang="en-CA" dirty="0" smtClean="0"/>
              <a:t>Liberal </a:t>
            </a:r>
            <a:r>
              <a:rPr lang="en-CA" dirty="0" smtClean="0"/>
              <a:t>to </a:t>
            </a:r>
            <a:r>
              <a:rPr lang="en-CA" dirty="0" smtClean="0"/>
              <a:t>social </a:t>
            </a:r>
            <a:r>
              <a:rPr lang="en-CA" dirty="0" smtClean="0"/>
              <a:t>democrat</a:t>
            </a:r>
            <a:endParaRPr lang="en-CA" dirty="0" smtClean="0"/>
          </a:p>
          <a:p>
            <a:r>
              <a:rPr lang="en-CA" dirty="0" smtClean="0"/>
              <a:t>Dissatisfaction with 19</a:t>
            </a:r>
            <a:r>
              <a:rPr lang="en-CA" baseline="30000" dirty="0" smtClean="0"/>
              <a:t>th</a:t>
            </a:r>
            <a:r>
              <a:rPr lang="en-CA" dirty="0" smtClean="0"/>
              <a:t> century liberalism</a:t>
            </a:r>
          </a:p>
          <a:p>
            <a:r>
              <a:rPr lang="en-CA" dirty="0" smtClean="0"/>
              <a:t>Emergence of </a:t>
            </a:r>
            <a:r>
              <a:rPr lang="en-CA" i="1" dirty="0" smtClean="0"/>
              <a:t>inter</a:t>
            </a:r>
            <a:r>
              <a:rPr lang="en-CA" dirty="0" smtClean="0"/>
              <a:t>-</a:t>
            </a:r>
            <a:r>
              <a:rPr lang="en-CA" i="1" dirty="0" smtClean="0"/>
              <a:t>national</a:t>
            </a:r>
            <a:r>
              <a:rPr lang="en-CA" dirty="0" smtClean="0"/>
              <a:t> economy (Bukharin, </a:t>
            </a:r>
            <a:r>
              <a:rPr lang="en-CA" dirty="0" err="1" smtClean="0"/>
              <a:t>Hilferding</a:t>
            </a:r>
            <a:r>
              <a:rPr lang="en-CA" dirty="0" smtClean="0"/>
              <a:t> etc.) </a:t>
            </a:r>
          </a:p>
          <a:p>
            <a:r>
              <a:rPr lang="en-CA" dirty="0" smtClean="0"/>
              <a:t>Also of Polanyi’s ‘double movement’: popular social forces (working class) = mass politics</a:t>
            </a:r>
          </a:p>
          <a:p>
            <a:r>
              <a:rPr lang="en-CA" dirty="0" smtClean="0"/>
              <a:t>Not prey to 19</a:t>
            </a:r>
            <a:r>
              <a:rPr lang="en-CA" baseline="30000" dirty="0" smtClean="0"/>
              <a:t>th</a:t>
            </a:r>
            <a:r>
              <a:rPr lang="en-CA" dirty="0" smtClean="0"/>
              <a:t> century ‘cosmopolitan bias’</a:t>
            </a:r>
          </a:p>
          <a:p>
            <a:r>
              <a:rPr lang="en-CA" dirty="0" smtClean="0"/>
              <a:t>Critique of Gold Standard based on this (</a:t>
            </a:r>
            <a:r>
              <a:rPr lang="en-CA" dirty="0" err="1" smtClean="0"/>
              <a:t>Eichengreen</a:t>
            </a:r>
            <a:r>
              <a:rPr lang="en-CA" dirty="0" smtClean="0"/>
              <a:t>).  </a:t>
            </a:r>
          </a:p>
          <a:p>
            <a:r>
              <a:rPr lang="en-CA" dirty="0" smtClean="0"/>
              <a:t>Macroeconomics: understanding national capitalisms</a:t>
            </a:r>
          </a:p>
          <a:p>
            <a:r>
              <a:rPr lang="en-CA" dirty="0" smtClean="0">
                <a:hlinkClick r:id="rId2" action="ppaction://hlinksldjump"/>
              </a:rPr>
              <a:t>National Income Accounting</a:t>
            </a:r>
            <a:endParaRPr lang="en-CA" dirty="0" smtClean="0"/>
          </a:p>
          <a:p>
            <a:r>
              <a:rPr lang="en-CA" dirty="0" smtClean="0"/>
              <a:t>As spokesperson of a weak and war-torn economy against the mightiest economy, Keynes’ proposals has relevance to Third World Countries</a:t>
            </a:r>
          </a:p>
          <a:p>
            <a:endParaRPr lang="en-GB" dirty="0"/>
          </a:p>
        </p:txBody>
      </p:sp>
      <p:pic>
        <p:nvPicPr>
          <p:cNvPr id="6" name="Picture 2"/>
          <p:cNvPicPr>
            <a:picLocks noGrp="1" noChangeAspect="1" noChangeArrowheads="1"/>
          </p:cNvPicPr>
          <p:nvPr>
            <p:ph sz="half" idx="2"/>
          </p:nvPr>
        </p:nvPicPr>
        <p:blipFill>
          <a:blip r:embed="rId3" cstate="print"/>
          <a:stretch>
            <a:fillRect/>
          </a:stretch>
        </p:blipFill>
        <p:spPr bwMode="auto">
          <a:xfrm>
            <a:off x="5929322" y="142852"/>
            <a:ext cx="2928958" cy="250033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20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After-Life of Imperialism</a:t>
            </a:r>
            <a:endParaRPr lang="en-GB" dirty="0"/>
          </a:p>
        </p:txBody>
      </p:sp>
      <p:sp>
        <p:nvSpPr>
          <p:cNvPr id="3" name="Content Placeholder 2"/>
          <p:cNvSpPr>
            <a:spLocks noGrp="1"/>
          </p:cNvSpPr>
          <p:nvPr>
            <p:ph sz="half" idx="1"/>
          </p:nvPr>
        </p:nvSpPr>
        <p:spPr>
          <a:xfrm>
            <a:off x="457200" y="1920084"/>
            <a:ext cx="8258204" cy="4652187"/>
          </a:xfrm>
        </p:spPr>
        <p:txBody>
          <a:bodyPr>
            <a:normAutofit fontScale="92500" lnSpcReduction="20000"/>
          </a:bodyPr>
          <a:lstStyle/>
          <a:p>
            <a:r>
              <a:rPr lang="en-CA" dirty="0" smtClean="0"/>
              <a:t>Keynes not defeated by White  </a:t>
            </a:r>
          </a:p>
          <a:p>
            <a:r>
              <a:rPr lang="en-CA" dirty="0" smtClean="0"/>
              <a:t>But by </a:t>
            </a:r>
            <a:r>
              <a:rPr lang="en-CA" dirty="0" smtClean="0">
                <a:hlinkClick r:id="rId2" action="ppaction://hlinksldjump"/>
              </a:rPr>
              <a:t>US power</a:t>
            </a:r>
            <a:endParaRPr lang="en-CA" dirty="0" smtClean="0"/>
          </a:p>
          <a:p>
            <a:r>
              <a:rPr lang="en-CA" dirty="0" smtClean="0"/>
              <a:t>US power </a:t>
            </a:r>
            <a:r>
              <a:rPr lang="en-CA" dirty="0" smtClean="0"/>
              <a:t>already great </a:t>
            </a:r>
            <a:endParaRPr lang="en-CA" dirty="0" smtClean="0"/>
          </a:p>
          <a:p>
            <a:r>
              <a:rPr lang="en-CA" dirty="0" smtClean="0"/>
              <a:t>But increased </a:t>
            </a:r>
            <a:r>
              <a:rPr lang="en-CA" dirty="0" smtClean="0"/>
              <a:t>by </a:t>
            </a:r>
            <a:r>
              <a:rPr lang="en-CA" dirty="0" smtClean="0"/>
              <a:t>war to enormous</a:t>
            </a:r>
            <a:endParaRPr lang="en-CA" dirty="0" smtClean="0"/>
          </a:p>
          <a:p>
            <a:r>
              <a:rPr lang="en-CA" dirty="0" smtClean="0"/>
              <a:t>Despite talk of hegemony dollar never an adequate international currency:</a:t>
            </a:r>
          </a:p>
          <a:p>
            <a:r>
              <a:rPr lang="en-CA" dirty="0" smtClean="0"/>
              <a:t>1950s: </a:t>
            </a:r>
            <a:r>
              <a:rPr lang="en-CA" dirty="0" smtClean="0"/>
              <a:t>‘Dollar Shortage’</a:t>
            </a:r>
            <a:endParaRPr lang="en-CA" dirty="0" smtClean="0"/>
          </a:p>
          <a:p>
            <a:r>
              <a:rPr lang="en-CA" dirty="0" smtClean="0"/>
              <a:t>1960s: Dollar Glut and ‘Triffin Dilemma’</a:t>
            </a:r>
          </a:p>
          <a:p>
            <a:r>
              <a:rPr lang="en-CA" dirty="0" smtClean="0"/>
              <a:t>1970s: Pure Dollar Standard backed by Oil</a:t>
            </a:r>
          </a:p>
          <a:p>
            <a:r>
              <a:rPr lang="en-CA" dirty="0" smtClean="0"/>
              <a:t>1980s: Oil + high interest rates</a:t>
            </a:r>
          </a:p>
          <a:p>
            <a:r>
              <a:rPr lang="en-CA" dirty="0" smtClean="0"/>
              <a:t>1990s: Oil + Greenspan’s Put + Stock Market Bubble</a:t>
            </a:r>
          </a:p>
          <a:p>
            <a:r>
              <a:rPr lang="en-CA" dirty="0" smtClean="0"/>
              <a:t>2000s: Oil + Greenspan’s Put +Housing Bubble </a:t>
            </a:r>
            <a:endParaRPr lang="en-GB" dirty="0" smtClean="0"/>
          </a:p>
          <a:p>
            <a:endParaRPr lang="en-GB" dirty="0"/>
          </a:p>
        </p:txBody>
      </p:sp>
      <p:sp>
        <p:nvSpPr>
          <p:cNvPr id="4" name="Content Placeholder 3"/>
          <p:cNvSpPr>
            <a:spLocks noGrp="1"/>
          </p:cNvSpPr>
          <p:nvPr>
            <p:ph sz="half" idx="2"/>
          </p:nvPr>
        </p:nvSpPr>
        <p:spPr>
          <a:xfrm flipV="1">
            <a:off x="6572264" y="285728"/>
            <a:ext cx="2114536" cy="2357454"/>
          </a:xfrm>
        </p:spPr>
        <p:txBody>
          <a:bodyPr>
            <a:normAutofit fontScale="92500" lnSpcReduction="20000"/>
          </a:bodyPr>
          <a:lstStyle/>
          <a:p>
            <a:endParaRPr lang="en-GB" dirty="0"/>
          </a:p>
        </p:txBody>
      </p:sp>
      <p:pic>
        <p:nvPicPr>
          <p:cNvPr id="8" name="Picture 2"/>
          <p:cNvPicPr>
            <a:picLocks noChangeAspect="1" noChangeArrowheads="1"/>
          </p:cNvPicPr>
          <p:nvPr/>
        </p:nvPicPr>
        <p:blipFill>
          <a:blip r:embed="rId3" cstate="print"/>
          <a:srcRect/>
          <a:stretch>
            <a:fillRect/>
          </a:stretch>
        </p:blipFill>
        <p:spPr bwMode="auto">
          <a:xfrm>
            <a:off x="5143504" y="214290"/>
            <a:ext cx="3643338" cy="314327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20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20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20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Third Time Lucky?</a:t>
            </a:r>
            <a:endParaRPr lang="en-GB" dirty="0"/>
          </a:p>
        </p:txBody>
      </p:sp>
      <p:sp>
        <p:nvSpPr>
          <p:cNvPr id="3" name="Content Placeholder 2"/>
          <p:cNvSpPr>
            <a:spLocks noGrp="1"/>
          </p:cNvSpPr>
          <p:nvPr>
            <p:ph sz="half" idx="1"/>
          </p:nvPr>
        </p:nvSpPr>
        <p:spPr/>
        <p:txBody>
          <a:bodyPr>
            <a:normAutofit fontScale="85000" lnSpcReduction="20000"/>
          </a:bodyPr>
          <a:lstStyle/>
          <a:p>
            <a:r>
              <a:rPr lang="en-CA" dirty="0" smtClean="0"/>
              <a:t>The world Keynes spoke for, postponed by wartime </a:t>
            </a:r>
            <a:r>
              <a:rPr lang="en-CA" dirty="0" smtClean="0"/>
              <a:t>increase in </a:t>
            </a:r>
            <a:r>
              <a:rPr lang="en-CA" dirty="0" smtClean="0"/>
              <a:t>relative US power, now here?</a:t>
            </a:r>
          </a:p>
          <a:p>
            <a:r>
              <a:rPr lang="en-CA" dirty="0" smtClean="0"/>
              <a:t>Though US remains largest, larger number of countries of substantial economic weight also must be accommodated</a:t>
            </a:r>
          </a:p>
          <a:p>
            <a:r>
              <a:rPr lang="en-CA" dirty="0" smtClean="0"/>
              <a:t>Not G-192, but nevertheless improvement.</a:t>
            </a:r>
          </a:p>
          <a:p>
            <a:r>
              <a:rPr lang="en-CA" dirty="0" smtClean="0"/>
              <a:t>But historical necessity does not act, people do. </a:t>
            </a:r>
          </a:p>
          <a:p>
            <a:r>
              <a:rPr lang="en-CA" dirty="0" smtClean="0"/>
              <a:t>Need to advocate and agitate for greater economic justice.</a:t>
            </a:r>
            <a:endParaRPr lang="en-GB" dirty="0"/>
          </a:p>
        </p:txBody>
      </p:sp>
      <p:pic>
        <p:nvPicPr>
          <p:cNvPr id="5" name="Picture 2"/>
          <p:cNvPicPr>
            <a:picLocks noGrp="1" noChangeAspect="1" noChangeArrowheads="1"/>
          </p:cNvPicPr>
          <p:nvPr>
            <p:ph sz="half" idx="2"/>
          </p:nvPr>
        </p:nvPicPr>
        <p:blipFill>
          <a:blip r:embed="rId2" cstate="print"/>
          <a:srcRect/>
          <a:stretch>
            <a:fillRect/>
          </a:stretch>
        </p:blipFill>
        <p:spPr bwMode="auto">
          <a:xfrm>
            <a:off x="4357686" y="1214422"/>
            <a:ext cx="4572032" cy="49292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el">
      <a:dk1>
        <a:sysClr val="windowText" lastClr="000080"/>
      </a:dk1>
      <a:lt1>
        <a:sysClr val="window" lastClr="C0C0C0"/>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stom 1">
      <a:majorFont>
        <a:latin typeface="Playbill"/>
        <a:ea typeface=""/>
        <a:cs typeface=""/>
      </a:majorFont>
      <a:minorFont>
        <a:latin typeface="Times New Roman"/>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1671</TotalTime>
  <Words>916</Words>
  <Application>Microsoft Office PowerPoint</Application>
  <PresentationFormat>On-screen Show (4:3)</PresentationFormat>
  <Paragraphs>80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Keynes Redux: History Catches Up</vt:lpstr>
      <vt:lpstr>Outline</vt:lpstr>
      <vt:lpstr>Professor Samuelson, I Presume?</vt:lpstr>
      <vt:lpstr>Future of the Dollar</vt:lpstr>
      <vt:lpstr>The Defeated Proposals</vt:lpstr>
      <vt:lpstr>The Radical Keynes </vt:lpstr>
      <vt:lpstr>The Historical Keynes</vt:lpstr>
      <vt:lpstr>After-Life of Imperialism</vt:lpstr>
      <vt:lpstr>Third Time Lucky?</vt:lpstr>
      <vt:lpstr>National Income Accounting</vt:lpstr>
      <vt:lpstr>Keynes versus Behemoth</vt:lpstr>
    </vt:vector>
  </TitlesOfParts>
  <Company>University of Manitoba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Keynes Redux: History Catches Up</dc:title>
  <dc:creator>Desai</dc:creator>
  <cp:lastModifiedBy>Desai</cp:lastModifiedBy>
  <cp:revision>54</cp:revision>
  <dcterms:created xsi:type="dcterms:W3CDTF">2009-07-09T14:04:54Z</dcterms:created>
  <dcterms:modified xsi:type="dcterms:W3CDTF">2009-07-10T18:38:47Z</dcterms:modified>
</cp:coreProperties>
</file>